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70" r:id="rId5"/>
    <p:sldId id="258" r:id="rId6"/>
    <p:sldId id="271" r:id="rId7"/>
    <p:sldId id="288" r:id="rId8"/>
    <p:sldId id="259" r:id="rId9"/>
    <p:sldId id="265" r:id="rId10"/>
    <p:sldId id="268" r:id="rId11"/>
    <p:sldId id="266" r:id="rId12"/>
    <p:sldId id="269" r:id="rId13"/>
    <p:sldId id="287" r:id="rId14"/>
    <p:sldId id="276" r:id="rId15"/>
    <p:sldId id="292" r:id="rId16"/>
    <p:sldId id="298" r:id="rId17"/>
    <p:sldId id="297" r:id="rId18"/>
    <p:sldId id="277" r:id="rId19"/>
    <p:sldId id="278" r:id="rId20"/>
    <p:sldId id="283" r:id="rId21"/>
    <p:sldId id="267" r:id="rId22"/>
    <p:sldId id="279" r:id="rId23"/>
    <p:sldId id="293" r:id="rId24"/>
    <p:sldId id="296" r:id="rId25"/>
    <p:sldId id="291" r:id="rId26"/>
    <p:sldId id="280" r:id="rId27"/>
    <p:sldId id="295" r:id="rId28"/>
    <p:sldId id="281" r:id="rId29"/>
    <p:sldId id="282" r:id="rId30"/>
    <p:sldId id="263" r:id="rId31"/>
    <p:sldId id="261" r:id="rId32"/>
    <p:sldId id="275" r:id="rId33"/>
    <p:sldId id="262" r:id="rId34"/>
    <p:sldId id="284" r:id="rId35"/>
    <p:sldId id="285" r:id="rId36"/>
    <p:sldId id="274" r:id="rId37"/>
    <p:sldId id="290" r:id="rId38"/>
    <p:sldId id="28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580" autoAdjust="0"/>
  </p:normalViewPr>
  <p:slideViewPr>
    <p:cSldViewPr snapToGrid="0">
      <p:cViewPr varScale="1">
        <p:scale>
          <a:sx n="104" d="100"/>
          <a:sy n="104" d="100"/>
        </p:scale>
        <p:origin x="31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6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7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2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0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2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7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5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7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C795C-F150-47BF-B9B6-1E8760CA8CB3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126D0-9543-4FFF-97E2-9B19B0F91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6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33923"/>
            <a:ext cx="6858000" cy="8155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U-boat Radio Room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24715"/>
            <a:ext cx="6858000" cy="432197"/>
          </a:xfrm>
        </p:spPr>
        <p:txBody>
          <a:bodyPr>
            <a:normAutofit/>
          </a:bodyPr>
          <a:lstStyle/>
          <a:p>
            <a:r>
              <a:rPr lang="en-US" dirty="0" smtClean="0"/>
              <a:t>Personnel - Equipment - Procedures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724387"/>
            <a:ext cx="5966690" cy="42694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7571" y="6101389"/>
            <a:ext cx="520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Captain Jerry Mason, USN (</a:t>
            </a:r>
            <a:r>
              <a:rPr lang="en-US" smtClean="0"/>
              <a:t>ret.)    VE7YAB</a:t>
            </a:r>
            <a:endParaRPr lang="en-US" dirty="0" smtClean="0"/>
          </a:p>
          <a:p>
            <a:pPr algn="ctr"/>
            <a:r>
              <a:rPr lang="en-US" dirty="0" smtClean="0"/>
              <a:t>U-boat Archive Website    http</a:t>
            </a:r>
            <a:r>
              <a:rPr lang="en-US" dirty="0"/>
              <a:t>://</a:t>
            </a:r>
            <a:r>
              <a:rPr lang="en-US" dirty="0" smtClean="0"/>
              <a:t>uboatarchive.net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3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842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Oberfunkmaat</a:t>
            </a:r>
            <a:r>
              <a:rPr lang="en-US" sz="4000" dirty="0" smtClean="0"/>
              <a:t> Georg Seitz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84" y="909183"/>
            <a:ext cx="4499942" cy="4694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269" y="890845"/>
            <a:ext cx="2767802" cy="58633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9981" y="5761657"/>
            <a:ext cx="5374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 years old - tobacco farmer to radioman in 17 months</a:t>
            </a:r>
            <a:endParaRPr lang="en-US" dirty="0"/>
          </a:p>
          <a:p>
            <a:r>
              <a:rPr lang="en-US" dirty="0" smtClean="0"/>
              <a:t>U-604 – 6 patrols         6 Jan 42 to sinking 11 Aug 43</a:t>
            </a:r>
          </a:p>
          <a:p>
            <a:r>
              <a:rPr lang="en-US" dirty="0" smtClean="0"/>
              <a:t>U-873 – 1 patrol          1 Mar 44 to surrender 8 May 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76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9948"/>
            <a:ext cx="7886700" cy="53578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9046" y="881187"/>
            <a:ext cx="858740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Basic military training	</a:t>
            </a:r>
            <a:r>
              <a:rPr lang="en-US" dirty="0" err="1" smtClean="0"/>
              <a:t>Schiffsstammabteilung</a:t>
            </a:r>
            <a:r>
              <a:rPr lang="en-US" dirty="0" smtClean="0"/>
              <a:t>			5 </a:t>
            </a:r>
            <a:r>
              <a:rPr lang="en-US" dirty="0"/>
              <a:t>months</a:t>
            </a:r>
          </a:p>
          <a:p>
            <a:pPr>
              <a:spcAft>
                <a:spcPts val="600"/>
              </a:spcAft>
            </a:pPr>
            <a:r>
              <a:rPr lang="en-US" dirty="0"/>
              <a:t>General signals training	Marine-</a:t>
            </a:r>
            <a:r>
              <a:rPr lang="en-US" dirty="0" err="1"/>
              <a:t>Nachrichtenschule</a:t>
            </a:r>
            <a:r>
              <a:rPr lang="en-US" dirty="0"/>
              <a:t>, </a:t>
            </a:r>
            <a:r>
              <a:rPr lang="en-US" dirty="0" err="1" smtClean="0"/>
              <a:t>Aurich</a:t>
            </a:r>
            <a:r>
              <a:rPr lang="en-US" dirty="0" smtClean="0"/>
              <a:t>		3 </a:t>
            </a:r>
            <a:r>
              <a:rPr lang="en-US" dirty="0"/>
              <a:t>months</a:t>
            </a:r>
          </a:p>
          <a:p>
            <a:pPr>
              <a:spcAft>
                <a:spcPts val="600"/>
              </a:spcAft>
            </a:pPr>
            <a:r>
              <a:rPr lang="en-US" dirty="0"/>
              <a:t>General U-boat training	</a:t>
            </a:r>
            <a:r>
              <a:rPr lang="en-US" dirty="0" err="1"/>
              <a:t>Unterseeboot-Lehrdivision</a:t>
            </a:r>
            <a:r>
              <a:rPr lang="en-US" dirty="0"/>
              <a:t>, </a:t>
            </a:r>
            <a:r>
              <a:rPr lang="en-US" dirty="0" err="1" smtClean="0"/>
              <a:t>Gotenhafen</a:t>
            </a:r>
            <a:r>
              <a:rPr lang="en-US" dirty="0" smtClean="0"/>
              <a:t>	3 </a:t>
            </a:r>
            <a:r>
              <a:rPr lang="en-US" dirty="0"/>
              <a:t>months</a:t>
            </a:r>
          </a:p>
          <a:p>
            <a:pPr>
              <a:spcAft>
                <a:spcPts val="600"/>
              </a:spcAft>
            </a:pPr>
            <a:r>
              <a:rPr lang="en-US" dirty="0"/>
              <a:t>U-boat Radio Course	</a:t>
            </a:r>
            <a:r>
              <a:rPr lang="en-US" dirty="0" err="1" smtClean="0"/>
              <a:t>Unterseeboot-Lehrdivision</a:t>
            </a:r>
            <a:r>
              <a:rPr lang="en-US" dirty="0"/>
              <a:t>, </a:t>
            </a:r>
            <a:r>
              <a:rPr lang="en-US" dirty="0" err="1" smtClean="0"/>
              <a:t>Gotenhafen</a:t>
            </a:r>
            <a:r>
              <a:rPr lang="en-US" dirty="0" smtClean="0"/>
              <a:t>	3 </a:t>
            </a:r>
            <a:r>
              <a:rPr lang="en-US" dirty="0"/>
              <a:t>months</a:t>
            </a:r>
          </a:p>
          <a:p>
            <a:pPr>
              <a:spcAft>
                <a:spcPts val="600"/>
              </a:spcAft>
            </a:pPr>
            <a:r>
              <a:rPr lang="en-US" dirty="0"/>
              <a:t>Special courses		Hydrophone, </a:t>
            </a:r>
            <a:r>
              <a:rPr lang="en-US" dirty="0" smtClean="0"/>
              <a:t>Radar </a:t>
            </a:r>
            <a:r>
              <a:rPr lang="en-US" dirty="0"/>
              <a:t>detection, </a:t>
            </a:r>
            <a:r>
              <a:rPr lang="en-US" dirty="0" smtClean="0"/>
              <a:t>Medical		</a:t>
            </a:r>
            <a:r>
              <a:rPr lang="en-US" u="sng" dirty="0" smtClean="0"/>
              <a:t>3 </a:t>
            </a:r>
            <a:r>
              <a:rPr lang="en-US" u="sng" dirty="0"/>
              <a:t>months</a:t>
            </a:r>
          </a:p>
          <a:p>
            <a:pPr>
              <a:spcAft>
                <a:spcPts val="600"/>
              </a:spcAft>
            </a:pPr>
            <a:r>
              <a:rPr lang="en-US" dirty="0"/>
              <a:t>						</a:t>
            </a:r>
            <a:r>
              <a:rPr lang="en-US"/>
              <a:t>	 </a:t>
            </a:r>
            <a:r>
              <a:rPr lang="en-US" smtClean="0"/>
              <a:t>              17 </a:t>
            </a:r>
            <a:r>
              <a:rPr lang="en-US" dirty="0"/>
              <a:t>months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08" y="3246623"/>
            <a:ext cx="4793004" cy="31606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15" y="3246623"/>
            <a:ext cx="3618195" cy="32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04411" y="166542"/>
            <a:ext cx="7886700" cy="5357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Manning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4558" y="818243"/>
            <a:ext cx="85874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type boats </a:t>
            </a:r>
            <a:r>
              <a:rPr lang="en-US" dirty="0" smtClean="0"/>
              <a:t>1939-1943</a:t>
            </a:r>
            <a:r>
              <a:rPr lang="en-US" dirty="0"/>
              <a:t>	2 </a:t>
            </a:r>
            <a:r>
              <a:rPr lang="en-US" dirty="0" err="1" smtClean="0"/>
              <a:t>Funkmaat</a:t>
            </a:r>
            <a:r>
              <a:rPr lang="en-US" dirty="0" smtClean="0"/>
              <a:t>	(</a:t>
            </a:r>
            <a:r>
              <a:rPr lang="en-US" dirty="0"/>
              <a:t>Petty Officer 2</a:t>
            </a:r>
            <a:r>
              <a:rPr lang="en-US" baseline="30000" dirty="0"/>
              <a:t>nd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 Class)</a:t>
            </a:r>
          </a:p>
          <a:p>
            <a:pPr lvl="3"/>
            <a:r>
              <a:rPr lang="en-US" dirty="0"/>
              <a:t>		</a:t>
            </a:r>
            <a:r>
              <a:rPr lang="en-US" dirty="0" smtClean="0"/>
              <a:t>2 </a:t>
            </a:r>
            <a:r>
              <a:rPr lang="en-US" dirty="0" err="1"/>
              <a:t>Funker</a:t>
            </a:r>
            <a:r>
              <a:rPr lang="en-US" dirty="0"/>
              <a:t>		</a:t>
            </a:r>
            <a:r>
              <a:rPr lang="en-US" dirty="0" smtClean="0"/>
              <a:t>(</a:t>
            </a:r>
            <a:r>
              <a:rPr lang="en-US" dirty="0"/>
              <a:t>Radio Operator Seaman)</a:t>
            </a:r>
          </a:p>
          <a:p>
            <a:endParaRPr lang="en-US" dirty="0" smtClean="0"/>
          </a:p>
          <a:p>
            <a:r>
              <a:rPr lang="en-US" dirty="0" smtClean="0"/>
              <a:t>Large </a:t>
            </a:r>
            <a:r>
              <a:rPr lang="en-US" dirty="0"/>
              <a:t>boats </a:t>
            </a:r>
            <a:r>
              <a:rPr lang="en-US" dirty="0" smtClean="0"/>
              <a:t>IXD2 </a:t>
            </a:r>
            <a:r>
              <a:rPr lang="en-US" dirty="0"/>
              <a:t>and </a:t>
            </a:r>
            <a:r>
              <a:rPr lang="en-US" dirty="0" smtClean="0"/>
              <a:t>XIV</a:t>
            </a:r>
            <a:r>
              <a:rPr lang="en-US" dirty="0"/>
              <a:t>	1 </a:t>
            </a:r>
            <a:r>
              <a:rPr lang="en-US" dirty="0" err="1"/>
              <a:t>Oberfunkmeister</a:t>
            </a:r>
            <a:r>
              <a:rPr lang="en-US" dirty="0"/>
              <a:t> 	(1</a:t>
            </a:r>
            <a:r>
              <a:rPr lang="en-US" baseline="30000" dirty="0"/>
              <a:t>st</a:t>
            </a:r>
            <a:r>
              <a:rPr lang="en-US" dirty="0"/>
              <a:t> Class Petty Officer or a Chief)</a:t>
            </a:r>
          </a:p>
          <a:p>
            <a:endParaRPr lang="en-US" dirty="0"/>
          </a:p>
          <a:p>
            <a:r>
              <a:rPr lang="en-US" dirty="0"/>
              <a:t>1944-1945 		</a:t>
            </a:r>
            <a:r>
              <a:rPr lang="en-US" dirty="0" smtClean="0"/>
              <a:t>2 - 3 </a:t>
            </a:r>
            <a:r>
              <a:rPr lang="en-US" dirty="0"/>
              <a:t>additional </a:t>
            </a:r>
            <a:r>
              <a:rPr lang="en-US" dirty="0" err="1"/>
              <a:t>Funker</a:t>
            </a:r>
            <a:r>
              <a:rPr lang="en-US" dirty="0"/>
              <a:t> to operate additional gear</a:t>
            </a:r>
          </a:p>
          <a:p>
            <a:r>
              <a:rPr lang="en-US" dirty="0"/>
              <a:t>Occasional </a:t>
            </a:r>
            <a:r>
              <a:rPr lang="en-US" dirty="0" smtClean="0"/>
              <a:t>guests</a:t>
            </a:r>
            <a:r>
              <a:rPr lang="en-US" dirty="0"/>
              <a:t>	</a:t>
            </a:r>
            <a:r>
              <a:rPr lang="en-US" dirty="0" smtClean="0"/>
              <a:t>	Radio intercept, meteorology personnel, test and evaluation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Second Watch Officer served as Communications Officer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47" y="3507116"/>
            <a:ext cx="4985725" cy="31836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76535" y="3374267"/>
            <a:ext cx="28810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u="sng" dirty="0" smtClean="0"/>
              <a:t>Typical U-boat Crew 1942</a:t>
            </a:r>
          </a:p>
          <a:p>
            <a:pPr defTabSz="457200"/>
            <a:r>
              <a:rPr lang="en-US" dirty="0" smtClean="0"/>
              <a:t>Captain				  1</a:t>
            </a:r>
          </a:p>
          <a:p>
            <a:pPr defTabSz="457200"/>
            <a:r>
              <a:rPr lang="en-US" dirty="0" smtClean="0"/>
              <a:t>First Watch Officer		  1</a:t>
            </a:r>
          </a:p>
          <a:p>
            <a:pPr defTabSz="457200"/>
            <a:r>
              <a:rPr lang="en-US" dirty="0" smtClean="0"/>
              <a:t>Second Watch Officer	  1</a:t>
            </a:r>
          </a:p>
          <a:p>
            <a:pPr defTabSz="457200"/>
            <a:r>
              <a:rPr lang="en-US" dirty="0" smtClean="0"/>
              <a:t>Engineering Officer		  1</a:t>
            </a:r>
          </a:p>
          <a:p>
            <a:pPr defTabSz="457200"/>
            <a:r>
              <a:rPr lang="en-US" dirty="0" smtClean="0"/>
              <a:t>Navigator				  1</a:t>
            </a:r>
          </a:p>
          <a:p>
            <a:pPr defTabSz="457200"/>
            <a:r>
              <a:rPr lang="en-US" dirty="0" smtClean="0"/>
              <a:t>E-machinists			  8</a:t>
            </a:r>
          </a:p>
          <a:p>
            <a:pPr defTabSz="457200"/>
            <a:r>
              <a:rPr lang="en-US" dirty="0" smtClean="0"/>
              <a:t>D-Machinists			12</a:t>
            </a:r>
          </a:p>
          <a:p>
            <a:pPr defTabSz="457200"/>
            <a:r>
              <a:rPr lang="en-US" dirty="0" smtClean="0"/>
              <a:t>Radiomen			  2</a:t>
            </a:r>
          </a:p>
          <a:p>
            <a:pPr defTabSz="457200"/>
            <a:r>
              <a:rPr lang="en-US" dirty="0" err="1" smtClean="0"/>
              <a:t>Torpedomen</a:t>
            </a:r>
            <a:r>
              <a:rPr lang="en-US" dirty="0" smtClean="0"/>
              <a:t>			  2</a:t>
            </a:r>
          </a:p>
          <a:p>
            <a:pPr defTabSz="457200"/>
            <a:r>
              <a:rPr lang="en-US" dirty="0" smtClean="0"/>
              <a:t>Seamen				</a:t>
            </a:r>
            <a:r>
              <a:rPr lang="en-US" u="sng" dirty="0" smtClean="0"/>
              <a:t>15</a:t>
            </a:r>
          </a:p>
          <a:p>
            <a:pPr defTabSz="457200"/>
            <a:r>
              <a:rPr lang="en-US" dirty="0" smtClean="0"/>
              <a:t>Total					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47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735806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Watchstanding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8468" y="1181101"/>
            <a:ext cx="6489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Two men on duty at all times  -  </a:t>
            </a:r>
            <a:r>
              <a:rPr lang="en-US" sz="2100" dirty="0" smtClean="0"/>
              <a:t>12 </a:t>
            </a:r>
            <a:r>
              <a:rPr lang="en-US" sz="2100" dirty="0"/>
              <a:t>hours duty in 24 hours</a:t>
            </a:r>
          </a:p>
          <a:p>
            <a:endParaRPr lang="en-US" sz="2100" dirty="0" smtClean="0"/>
          </a:p>
          <a:p>
            <a:r>
              <a:rPr lang="en-US" sz="2100" dirty="0" smtClean="0"/>
              <a:t>Day </a:t>
            </a:r>
            <a:r>
              <a:rPr lang="en-US" sz="2100" dirty="0"/>
              <a:t>three 4-hour </a:t>
            </a:r>
            <a:r>
              <a:rPr lang="en-US" sz="2100" dirty="0" smtClean="0"/>
              <a:t>watches	08.00 </a:t>
            </a:r>
            <a:r>
              <a:rPr lang="en-US" sz="2100" dirty="0"/>
              <a:t>– 12.00</a:t>
            </a:r>
          </a:p>
          <a:p>
            <a:pPr lvl="3"/>
            <a:r>
              <a:rPr lang="en-US" sz="2100" dirty="0" smtClean="0"/>
              <a:t>			12.00 </a:t>
            </a:r>
            <a:r>
              <a:rPr lang="en-US" sz="2100" dirty="0"/>
              <a:t>– 16.00</a:t>
            </a:r>
          </a:p>
          <a:p>
            <a:pPr lvl="1"/>
            <a:r>
              <a:rPr lang="en-US" sz="2100" dirty="0" smtClean="0"/>
              <a:t>				16.00 </a:t>
            </a:r>
            <a:r>
              <a:rPr lang="en-US" sz="2100" dirty="0"/>
              <a:t>– 20-00</a:t>
            </a:r>
          </a:p>
          <a:p>
            <a:endParaRPr lang="en-US" sz="2100" dirty="0" smtClean="0"/>
          </a:p>
          <a:p>
            <a:r>
              <a:rPr lang="en-US" sz="2100" dirty="0" smtClean="0"/>
              <a:t>Night </a:t>
            </a:r>
            <a:r>
              <a:rPr lang="en-US" sz="2100" dirty="0"/>
              <a:t>two 6-hour </a:t>
            </a:r>
            <a:r>
              <a:rPr lang="en-US" sz="2100" dirty="0" smtClean="0"/>
              <a:t>watches	20.00 </a:t>
            </a:r>
            <a:r>
              <a:rPr lang="en-US" sz="2100" dirty="0"/>
              <a:t>– 02.00</a:t>
            </a:r>
          </a:p>
          <a:p>
            <a:r>
              <a:rPr lang="en-US" sz="2100" dirty="0" smtClean="0"/>
              <a:t>				02.00 </a:t>
            </a:r>
            <a:r>
              <a:rPr lang="en-US" sz="2100" dirty="0"/>
              <a:t>– 08.00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468" y="4145852"/>
            <a:ext cx="8547652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Surfaced	- Assigned HF radio circuit monitored continuously</a:t>
            </a:r>
          </a:p>
          <a:p>
            <a:r>
              <a:rPr lang="en-US" sz="2100" dirty="0"/>
              <a:t>	</a:t>
            </a:r>
            <a:r>
              <a:rPr lang="en-US" sz="2100" dirty="0" smtClean="0"/>
              <a:t>	- Allied distress frequencies 600 and 36 meters</a:t>
            </a:r>
          </a:p>
          <a:p>
            <a:r>
              <a:rPr lang="en-US" sz="2100" dirty="0"/>
              <a:t>	</a:t>
            </a:r>
            <a:r>
              <a:rPr lang="en-US" sz="2100" dirty="0" smtClean="0"/>
              <a:t>	- Radar detectors</a:t>
            </a:r>
          </a:p>
          <a:p>
            <a:r>
              <a:rPr lang="en-US" sz="2100" dirty="0"/>
              <a:t>	</a:t>
            </a:r>
            <a:r>
              <a:rPr lang="en-US" sz="2100" dirty="0" smtClean="0"/>
              <a:t>	- News broadcasts/entertainment</a:t>
            </a:r>
          </a:p>
          <a:p>
            <a:r>
              <a:rPr lang="en-US" sz="2100" dirty="0" smtClean="0"/>
              <a:t>Submerged	- G.H.G. sonar monitored continuously</a:t>
            </a:r>
          </a:p>
          <a:p>
            <a:r>
              <a:rPr lang="en-US" sz="2100" dirty="0"/>
              <a:t>	</a:t>
            </a:r>
            <a:r>
              <a:rPr lang="en-US" sz="2100" dirty="0" smtClean="0"/>
              <a:t>	- VLF radio circuit monitored continuously</a:t>
            </a:r>
          </a:p>
          <a:p>
            <a:r>
              <a:rPr lang="en-US" sz="1200" dirty="0" smtClean="0"/>
              <a:t>		</a:t>
            </a:r>
          </a:p>
          <a:p>
            <a:r>
              <a:rPr lang="en-US" sz="2100" dirty="0" smtClean="0"/>
              <a:t>		- Maintenance</a:t>
            </a:r>
            <a:endParaRPr lang="en-US" sz="2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26" y="1916229"/>
            <a:ext cx="3047779" cy="200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78528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Frequency Spectrum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54729" y="779800"/>
            <a:ext cx="88649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en-US" u="sng" dirty="0" smtClean="0"/>
              <a:t>German</a:t>
            </a:r>
            <a:r>
              <a:rPr lang="en-US" dirty="0" smtClean="0"/>
              <a:t>					       </a:t>
            </a:r>
            <a:r>
              <a:rPr lang="en-US" u="sng" dirty="0" smtClean="0"/>
              <a:t>Frequency Band</a:t>
            </a:r>
            <a:r>
              <a:rPr lang="en-US" dirty="0" smtClean="0"/>
              <a:t>   </a:t>
            </a:r>
            <a:r>
              <a:rPr lang="en-US" u="sng" dirty="0" smtClean="0"/>
              <a:t>Wavelength (</a:t>
            </a:r>
            <a:r>
              <a:rPr lang="en-US" u="sng" dirty="0" err="1" smtClean="0"/>
              <a:t>metres</a:t>
            </a:r>
            <a:r>
              <a:rPr lang="en-US" u="sng" dirty="0" smtClean="0"/>
              <a:t>)</a:t>
            </a:r>
            <a:r>
              <a:rPr lang="en-US" dirty="0" smtClean="0"/>
              <a:t>	</a:t>
            </a:r>
            <a:r>
              <a:rPr lang="en-US" u="sng" dirty="0" smtClean="0"/>
              <a:t>Allied Equiv.</a:t>
            </a:r>
          </a:p>
          <a:p>
            <a:pPr defTabSz="457200">
              <a:spcAft>
                <a:spcPts val="600"/>
              </a:spcAft>
            </a:pPr>
            <a:r>
              <a:rPr lang="en-US" dirty="0" err="1" smtClean="0"/>
              <a:t>Längstwelle</a:t>
            </a:r>
            <a:r>
              <a:rPr lang="en-US" dirty="0" smtClean="0"/>
              <a:t>	 Very long wave	Below 100 kc/s	    100000-10000	VLF  3-30 kHz</a:t>
            </a:r>
          </a:p>
          <a:p>
            <a:pPr defTabSz="457200">
              <a:spcAft>
                <a:spcPts val="600"/>
              </a:spcAft>
            </a:pPr>
            <a:r>
              <a:rPr lang="en-US" dirty="0" err="1" smtClean="0"/>
              <a:t>Langwelle</a:t>
            </a:r>
            <a:r>
              <a:rPr lang="en-US" dirty="0"/>
              <a:t>	 Long </a:t>
            </a:r>
            <a:r>
              <a:rPr lang="en-US" dirty="0" smtClean="0"/>
              <a:t>wave		100-1,500 kc/s		    10000-1000		</a:t>
            </a:r>
            <a:r>
              <a:rPr lang="en-US" dirty="0"/>
              <a:t>L</a:t>
            </a:r>
            <a:r>
              <a:rPr lang="en-US" dirty="0" smtClean="0"/>
              <a:t>F     30-300 kHz</a:t>
            </a:r>
          </a:p>
          <a:p>
            <a:pPr defTabSz="457200">
              <a:spcAft>
                <a:spcPts val="600"/>
              </a:spcAft>
            </a:pPr>
            <a:r>
              <a:rPr lang="en-US" dirty="0" err="1" smtClean="0"/>
              <a:t>Grenzwelle</a:t>
            </a:r>
            <a:r>
              <a:rPr lang="en-US" dirty="0"/>
              <a:t>	 Intermediate </a:t>
            </a:r>
            <a:r>
              <a:rPr lang="en-US" dirty="0" smtClean="0"/>
              <a:t>wave	1,500-3,000 kc/s	    1000-100		MF   300-3000 kHz  </a:t>
            </a:r>
          </a:p>
          <a:p>
            <a:pPr defTabSz="457200">
              <a:spcAft>
                <a:spcPts val="600"/>
              </a:spcAft>
            </a:pPr>
            <a:r>
              <a:rPr lang="en-US" dirty="0" err="1" smtClean="0"/>
              <a:t>Kurzwelle</a:t>
            </a:r>
            <a:r>
              <a:rPr lang="en-US" dirty="0"/>
              <a:t>		 Short </a:t>
            </a:r>
            <a:r>
              <a:rPr lang="en-US" dirty="0" smtClean="0"/>
              <a:t>wave		3,000-30,000 kc/s	    100-10			HF    3-30 MHz</a:t>
            </a:r>
          </a:p>
          <a:p>
            <a:pPr defTabSz="457200">
              <a:spcAft>
                <a:spcPts val="600"/>
              </a:spcAft>
            </a:pPr>
            <a:r>
              <a:rPr lang="en-US" dirty="0" err="1" smtClean="0"/>
              <a:t>Ultrakurzwelle</a:t>
            </a:r>
            <a:r>
              <a:rPr lang="en-US" dirty="0"/>
              <a:t>	 Very short </a:t>
            </a:r>
            <a:r>
              <a:rPr lang="en-US" dirty="0" smtClean="0"/>
              <a:t>wave	Above 30,000 kc/s	    10-1			VHF  30-300 MHz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729" y="6158834"/>
            <a:ext cx="441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Weight 1 kg – base was standard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Coil and capacitor spark suppression filter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38918" y="3099328"/>
            <a:ext cx="468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Standard Junker straight key - </a:t>
            </a:r>
            <a:r>
              <a:rPr lang="en-US" dirty="0" err="1" smtClean="0"/>
              <a:t>Morsetaste</a:t>
            </a:r>
            <a:endParaRPr lang="en-US" dirty="0" smtClean="0"/>
          </a:p>
          <a:p>
            <a:pPr marL="285750" lvl="0" indent="-285750">
              <a:buFontTx/>
              <a:buChar char="-"/>
            </a:pPr>
            <a:r>
              <a:rPr lang="en-US" dirty="0" smtClean="0"/>
              <a:t>Joseph Junker company 1926 Berlin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257" y="3843533"/>
            <a:ext cx="3971844" cy="28695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63" y="3026427"/>
            <a:ext cx="3826447" cy="30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1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78528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Phonetic Alphabet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54729" y="889377"/>
            <a:ext cx="772467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en-US" u="sng" dirty="0" smtClean="0"/>
              <a:t>German WWII Phonetic Alphabet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/>
              <a:t>A	Anton	</a:t>
            </a:r>
            <a:r>
              <a:rPr lang="en-US" dirty="0">
                <a:latin typeface="Calibri" panose="020F0502020204030204" pitchFamily="34" charset="0"/>
              </a:rPr>
              <a:t>E	Emil	</a:t>
            </a:r>
            <a:r>
              <a:rPr lang="en-US" dirty="0" smtClean="0"/>
              <a:t>	</a:t>
            </a:r>
            <a:r>
              <a:rPr lang="en-US" dirty="0" smtClean="0">
                <a:latin typeface="Calibri" panose="020F0502020204030204" pitchFamily="34" charset="0"/>
              </a:rPr>
              <a:t>K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Karl		P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Paula	</a:t>
            </a:r>
            <a:r>
              <a:rPr lang="en-US" dirty="0">
                <a:latin typeface="Calibri" panose="020F0502020204030204" pitchFamily="34" charset="0"/>
              </a:rPr>
              <a:t>V	Victor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</a:rPr>
              <a:t>Ä	</a:t>
            </a:r>
            <a:r>
              <a:rPr lang="en-US" dirty="0" err="1" smtClean="0">
                <a:latin typeface="Calibri" panose="020F0502020204030204" pitchFamily="34" charset="0"/>
              </a:rPr>
              <a:t>Ärger</a:t>
            </a:r>
            <a:r>
              <a:rPr lang="en-US" dirty="0" smtClean="0">
                <a:latin typeface="Calibri" panose="020F0502020204030204" pitchFamily="34" charset="0"/>
              </a:rPr>
              <a:t>	</a:t>
            </a:r>
            <a:r>
              <a:rPr lang="en-US" dirty="0">
                <a:latin typeface="Calibri" panose="020F0502020204030204" pitchFamily="34" charset="0"/>
              </a:rPr>
              <a:t>F	Fritz</a:t>
            </a:r>
            <a:r>
              <a:rPr lang="en-US" b="1" dirty="0">
                <a:latin typeface="Calibri" panose="020F0502020204030204" pitchFamily="34" charset="0"/>
              </a:rPr>
              <a:t>	</a:t>
            </a:r>
            <a:r>
              <a:rPr lang="en-US" b="1" dirty="0" smtClean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L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Lucie</a:t>
            </a:r>
            <a:r>
              <a:rPr lang="en-US" b="1" dirty="0" smtClean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Q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err="1" smtClean="0">
                <a:latin typeface="Calibri" panose="020F0502020204030204" pitchFamily="34" charset="0"/>
              </a:rPr>
              <a:t>Quatsch</a:t>
            </a:r>
            <a:r>
              <a:rPr lang="en-US" dirty="0" smtClean="0">
                <a:latin typeface="Calibri" panose="020F0502020204030204" pitchFamily="34" charset="0"/>
              </a:rPr>
              <a:t>	</a:t>
            </a:r>
            <a:r>
              <a:rPr lang="en-US" dirty="0">
                <a:latin typeface="Calibri" panose="020F0502020204030204" pitchFamily="34" charset="0"/>
              </a:rPr>
              <a:t>W	Wilhelm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</a:rPr>
              <a:t>B	Bruno	G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Gustav	M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Max		</a:t>
            </a:r>
            <a:r>
              <a:rPr lang="en-US" dirty="0"/>
              <a:t>R	</a:t>
            </a:r>
            <a:r>
              <a:rPr lang="en-US" dirty="0" smtClean="0"/>
              <a:t>Richard	</a:t>
            </a:r>
            <a:r>
              <a:rPr lang="en-US" dirty="0">
                <a:latin typeface="Calibri" panose="020F0502020204030204" pitchFamily="34" charset="0"/>
              </a:rPr>
              <a:t>X	Xanthippe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</a:rPr>
              <a:t>C	</a:t>
            </a:r>
            <a:r>
              <a:rPr lang="en-US" dirty="0" err="1" smtClean="0">
                <a:latin typeface="Calibri" panose="020F0502020204030204" pitchFamily="34" charset="0"/>
              </a:rPr>
              <a:t>Cäsar</a:t>
            </a:r>
            <a:r>
              <a:rPr lang="en-US" dirty="0" smtClean="0">
                <a:latin typeface="Calibri" panose="020F0502020204030204" pitchFamily="34" charset="0"/>
              </a:rPr>
              <a:t>	H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Heinz	N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err="1" smtClean="0">
                <a:latin typeface="Calibri" panose="020F0502020204030204" pitchFamily="34" charset="0"/>
              </a:rPr>
              <a:t>Nanni</a:t>
            </a:r>
            <a:r>
              <a:rPr lang="en-US" dirty="0" smtClean="0">
                <a:latin typeface="Calibri" panose="020F0502020204030204" pitchFamily="34" charset="0"/>
              </a:rPr>
              <a:t>	</a:t>
            </a:r>
            <a:r>
              <a:rPr lang="en-US" dirty="0">
                <a:latin typeface="Calibri" panose="020F0502020204030204" pitchFamily="34" charset="0"/>
              </a:rPr>
              <a:t>S	</a:t>
            </a:r>
            <a:r>
              <a:rPr lang="en-US" dirty="0" smtClean="0">
                <a:latin typeface="Calibri" panose="020F0502020204030204" pitchFamily="34" charset="0"/>
              </a:rPr>
              <a:t>Sophie	</a:t>
            </a:r>
            <a:r>
              <a:rPr lang="en-US" dirty="0">
                <a:latin typeface="Calibri" panose="020F0502020204030204" pitchFamily="34" charset="0"/>
              </a:rPr>
              <a:t>Y	</a:t>
            </a:r>
            <a:r>
              <a:rPr lang="en-US" dirty="0" err="1">
                <a:latin typeface="Calibri" panose="020F0502020204030204" pitchFamily="34" charset="0"/>
              </a:rPr>
              <a:t>Ysop</a:t>
            </a:r>
            <a:endParaRPr lang="en-US" dirty="0">
              <a:latin typeface="Calibri" panose="020F0502020204030204" pitchFamily="34" charset="0"/>
            </a:endParaRPr>
          </a:p>
          <a:p>
            <a:pPr defTabSz="457200">
              <a:spcAft>
                <a:spcPts val="600"/>
              </a:spcAft>
            </a:pPr>
            <a:r>
              <a:rPr lang="en-US" dirty="0" err="1" smtClean="0">
                <a:latin typeface="Calibri" panose="020F0502020204030204" pitchFamily="34" charset="0"/>
              </a:rPr>
              <a:t>Ch</a:t>
            </a:r>
            <a:r>
              <a:rPr lang="en-US" dirty="0" smtClean="0">
                <a:latin typeface="Calibri" panose="020F0502020204030204" pitchFamily="34" charset="0"/>
              </a:rPr>
              <a:t>	-</a:t>
            </a:r>
            <a:r>
              <a:rPr lang="en-US" dirty="0" err="1" smtClean="0">
                <a:latin typeface="Calibri" panose="020F0502020204030204" pitchFamily="34" charset="0"/>
              </a:rPr>
              <a:t>arlotte</a:t>
            </a:r>
            <a:r>
              <a:rPr lang="en-US" dirty="0" smtClean="0">
                <a:latin typeface="Calibri" panose="020F0502020204030204" pitchFamily="34" charset="0"/>
              </a:rPr>
              <a:t>	</a:t>
            </a:r>
            <a:r>
              <a:rPr lang="en-US" dirty="0" smtClean="0"/>
              <a:t>I</a:t>
            </a:r>
            <a:r>
              <a:rPr lang="en-US" dirty="0"/>
              <a:t>	</a:t>
            </a:r>
            <a:r>
              <a:rPr lang="en-US" dirty="0" smtClean="0"/>
              <a:t>Ida		</a:t>
            </a:r>
            <a:r>
              <a:rPr lang="en-US" dirty="0" smtClean="0">
                <a:latin typeface="Calibri" panose="020F0502020204030204" pitchFamily="34" charset="0"/>
              </a:rPr>
              <a:t>O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Otto		</a:t>
            </a:r>
            <a:r>
              <a:rPr lang="en-US" dirty="0">
                <a:latin typeface="Calibri" panose="020F0502020204030204" pitchFamily="34" charset="0"/>
              </a:rPr>
              <a:t>T	</a:t>
            </a:r>
            <a:r>
              <a:rPr lang="en-US" dirty="0" smtClean="0">
                <a:latin typeface="Calibri" panose="020F0502020204030204" pitchFamily="34" charset="0"/>
              </a:rPr>
              <a:t>Toni		Z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err="1">
                <a:latin typeface="Calibri" panose="020F0502020204030204" pitchFamily="34" charset="0"/>
              </a:rPr>
              <a:t>Zet</a:t>
            </a:r>
            <a:r>
              <a:rPr lang="en-US" dirty="0">
                <a:latin typeface="Calibri" panose="020F0502020204030204" pitchFamily="34" charset="0"/>
              </a:rPr>
              <a:t> or Zeppelin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</a:rPr>
              <a:t>D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Dora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	J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Jot		</a:t>
            </a:r>
            <a:r>
              <a:rPr lang="en-US" dirty="0">
                <a:latin typeface="Calibri" panose="020F0502020204030204" pitchFamily="34" charset="0"/>
              </a:rPr>
              <a:t>Ö	</a:t>
            </a:r>
            <a:r>
              <a:rPr lang="en-US" dirty="0" err="1" smtClean="0">
                <a:latin typeface="Calibri" panose="020F0502020204030204" pitchFamily="34" charset="0"/>
              </a:rPr>
              <a:t>Öse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	</a:t>
            </a:r>
            <a:r>
              <a:rPr lang="en-US" dirty="0">
                <a:latin typeface="Calibri" panose="020F0502020204030204" pitchFamily="34" charset="0"/>
              </a:rPr>
              <a:t>U	</a:t>
            </a:r>
            <a:r>
              <a:rPr lang="en-US" dirty="0" smtClean="0">
                <a:latin typeface="Calibri" panose="020F0502020204030204" pitchFamily="34" charset="0"/>
              </a:rPr>
              <a:t>Ulrich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err="1">
                <a:latin typeface="Calibri" panose="020F0502020204030204" pitchFamily="34" charset="0"/>
              </a:rPr>
              <a:t>Sch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	-</a:t>
            </a:r>
            <a:r>
              <a:rPr lang="en-US" dirty="0" err="1">
                <a:latin typeface="Calibri" panose="020F0502020204030204" pitchFamily="34" charset="0"/>
              </a:rPr>
              <a:t>ule</a:t>
            </a:r>
            <a:endParaRPr lang="en-US" u="sng" dirty="0">
              <a:latin typeface="Calibri" panose="020F0502020204030204" pitchFamily="34" charset="0"/>
            </a:endParaRPr>
          </a:p>
          <a:p>
            <a:pPr defTabSz="457200"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</a:rPr>
              <a:t>	</a:t>
            </a:r>
            <a:endParaRPr lang="en-US" dirty="0">
              <a:latin typeface="Calibri" panose="020F0502020204030204" pitchFamily="34" charset="0"/>
            </a:endParaRPr>
          </a:p>
          <a:p>
            <a:pPr defTabSz="457200">
              <a:spcAft>
                <a:spcPts val="600"/>
              </a:spcAft>
            </a:pPr>
            <a:r>
              <a:rPr lang="en-US" u="sng" dirty="0" smtClean="0">
                <a:latin typeface="Calibri" panose="020F0502020204030204" pitchFamily="34" charset="0"/>
              </a:rPr>
              <a:t>Additional Greek Letters for special purposes</a:t>
            </a:r>
          </a:p>
          <a:p>
            <a:pPr defTabSz="457200"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</a:rPr>
              <a:t>Alpha	B	Beta		</a:t>
            </a:r>
            <a:r>
              <a:rPr lang="el-GR" dirty="0"/>
              <a:t>Γ</a:t>
            </a:r>
            <a:r>
              <a:rPr lang="el-GR" dirty="0" smtClean="0"/>
              <a:t> </a:t>
            </a:r>
            <a:r>
              <a:rPr lang="en-US" dirty="0" smtClean="0"/>
              <a:t>	Gamma</a:t>
            </a:r>
          </a:p>
          <a:p>
            <a:pPr defTabSz="457200">
              <a:spcAft>
                <a:spcPts val="600"/>
              </a:spcAft>
            </a:pPr>
            <a:r>
              <a:rPr lang="el-GR" dirty="0"/>
              <a:t>Δ</a:t>
            </a:r>
            <a:r>
              <a:rPr lang="en-US" dirty="0" smtClean="0">
                <a:latin typeface="Calibri" panose="020F0502020204030204" pitchFamily="34" charset="0"/>
              </a:rPr>
              <a:t>	Delta	</a:t>
            </a:r>
            <a:r>
              <a:rPr lang="en-US" dirty="0" smtClean="0"/>
              <a:t>E	</a:t>
            </a:r>
            <a:r>
              <a:rPr lang="en-US" dirty="0" err="1" smtClean="0"/>
              <a:t>Episilon</a:t>
            </a:r>
            <a:r>
              <a:rPr lang="en-US" dirty="0" smtClean="0"/>
              <a:t>	</a:t>
            </a:r>
            <a:r>
              <a:rPr lang="el-GR" dirty="0"/>
              <a:t>Λ</a:t>
            </a:r>
            <a:r>
              <a:rPr lang="el-GR" dirty="0" smtClean="0"/>
              <a:t> </a:t>
            </a:r>
            <a:r>
              <a:rPr lang="en-US" dirty="0"/>
              <a:t>	</a:t>
            </a:r>
            <a:r>
              <a:rPr lang="en-US" dirty="0" smtClean="0"/>
              <a:t>Lambda	</a:t>
            </a:r>
            <a:r>
              <a:rPr lang="el-GR" dirty="0"/>
              <a:t>Φ</a:t>
            </a:r>
            <a:r>
              <a:rPr lang="en-US" dirty="0" smtClean="0"/>
              <a:t>	Pi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28" y="3370810"/>
            <a:ext cx="3251866" cy="33197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25967" y="5375565"/>
            <a:ext cx="2872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Standard Telefunken EH 420 headset </a:t>
            </a:r>
            <a:r>
              <a:rPr lang="en-US" dirty="0"/>
              <a:t>u</a:t>
            </a:r>
            <a:r>
              <a:rPr lang="en-US" dirty="0" smtClean="0"/>
              <a:t>sed on U-boats</a:t>
            </a:r>
          </a:p>
          <a:p>
            <a:r>
              <a:rPr lang="en-US" dirty="0" smtClean="0"/>
              <a:t>- 2 x 2000 ohms</a:t>
            </a:r>
          </a:p>
        </p:txBody>
      </p:sp>
    </p:spTree>
    <p:extLst>
      <p:ext uri="{BB962C8B-B14F-4D97-AF65-F5344CB8AC3E}">
        <p14:creationId xmlns:p14="http://schemas.microsoft.com/office/powerpoint/2010/main" val="7243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3519"/>
            <a:ext cx="7886700" cy="4500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Location of the Radio Room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5" y="2308225"/>
            <a:ext cx="7165975" cy="33344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8418" y="5718916"/>
            <a:ext cx="5560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Radio and Sound room floor area 3.2 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, 2 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respectively</a:t>
            </a:r>
          </a:p>
          <a:p>
            <a:r>
              <a:rPr lang="en-US" sz="1600" dirty="0" smtClean="0"/>
              <a:t>Formed of wooden partitions and secured by wooden doors</a:t>
            </a:r>
          </a:p>
          <a:p>
            <a:r>
              <a:rPr lang="en-US" sz="1600" dirty="0" smtClean="0"/>
              <a:t>Communication by voice tubes to the control room</a:t>
            </a:r>
          </a:p>
          <a:p>
            <a:r>
              <a:rPr lang="en-US" sz="1600" dirty="0" smtClean="0"/>
              <a:t>Pass through between radio and sound rooms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87400"/>
            <a:ext cx="77470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Layout of the Radio Room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2" y="975355"/>
            <a:ext cx="8102746" cy="54239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43266" y="6488668"/>
            <a:ext cx="6234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U-995 Radio Room (display boat in </a:t>
            </a:r>
            <a:r>
              <a:rPr lang="en-US" dirty="0" err="1" smtClean="0"/>
              <a:t>Laboe</a:t>
            </a:r>
            <a:r>
              <a:rPr lang="en-US" dirty="0" smtClean="0"/>
              <a:t> outside Kiel, Germany)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7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190192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Layout of the Radio Room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6" y="977058"/>
            <a:ext cx="4314519" cy="53038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847751"/>
            <a:ext cx="450734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u="sng" dirty="0" smtClean="0"/>
              <a:t>Typical contents of the radio room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200 watt HF transmitter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150 watt MF beacon transmitter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LF Antenna coupler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HF receiver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VHF/LF receiver (DF receiver)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Antenna selection </a:t>
            </a:r>
            <a:r>
              <a:rPr lang="en-US" dirty="0" smtClean="0"/>
              <a:t>panel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Standard controller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</a:t>
            </a:r>
            <a:r>
              <a:rPr lang="en-US" dirty="0" smtClean="0"/>
              <a:t>adar equipment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Various power supplies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Power control/fuse panel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Enigma machine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Code books and manuals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Public address system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Broadcast receiver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 smtClean="0"/>
              <a:t>Radione</a:t>
            </a:r>
            <a:r>
              <a:rPr lang="en-US" dirty="0" smtClean="0"/>
              <a:t> </a:t>
            </a:r>
            <a:r>
              <a:rPr lang="en-US" dirty="0"/>
              <a:t>broadcast </a:t>
            </a:r>
            <a:r>
              <a:rPr lang="en-US" dirty="0" smtClean="0"/>
              <a:t>receiver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Phonograph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0066" y="6355478"/>
            <a:ext cx="3506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U-889 Radio Room after  surrender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10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259765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Layout of the Sound Room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09" y="1057486"/>
            <a:ext cx="8095214" cy="54189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23702" y="6516208"/>
            <a:ext cx="2000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U-995 Sound 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259765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Layout of the Sound Room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70" y="1069284"/>
            <a:ext cx="4305300" cy="5295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1069284"/>
            <a:ext cx="45720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u="sng" dirty="0" smtClean="0"/>
              <a:t>Typical contents of the sound room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GHG Hydrophone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KDB Hydrophone (early war boats)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Underwater </a:t>
            </a:r>
            <a:r>
              <a:rPr lang="en-US" dirty="0" smtClean="0"/>
              <a:t>Telegraph </a:t>
            </a:r>
            <a:r>
              <a:rPr lang="en-US" dirty="0"/>
              <a:t>(</a:t>
            </a:r>
            <a:r>
              <a:rPr lang="en-US" dirty="0" smtClean="0"/>
              <a:t>CW, </a:t>
            </a:r>
            <a:r>
              <a:rPr lang="en-US" dirty="0"/>
              <a:t>3.5 kc/s, 5 nm)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Lorenz 40 watt backup HF transmitter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All-wave receiver (Backup HF receiver)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VHF transceiver (late war boats)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Radar detection equipment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Various power supplies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Any special/experimental gear for guests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6496" y="6422230"/>
            <a:ext cx="215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U-889 Sound 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34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28650" y="174040"/>
            <a:ext cx="7886700" cy="6310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Power Distribution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3826" y="831159"/>
            <a:ext cx="4886324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Motor generator sets in the E-motor room converted 110 V DC to 220 V AC 50-60 c/s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Primary set 6 kVA, backup 1 kVA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Panel controlled all power exclusive of lighting - 110 V DC and 220 V AC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Each radio had its own power supply</a:t>
            </a:r>
          </a:p>
          <a:p>
            <a:pPr>
              <a:spcAft>
                <a:spcPts val="600"/>
              </a:spcAft>
            </a:pPr>
            <a:r>
              <a:rPr lang="en-US" dirty="0"/>
              <a:t>	</a:t>
            </a:r>
            <a:r>
              <a:rPr lang="en-US" dirty="0" smtClean="0"/>
              <a:t>- transformers provided regulated AC </a:t>
            </a:r>
          </a:p>
          <a:p>
            <a:pPr>
              <a:spcAft>
                <a:spcPts val="600"/>
              </a:spcAft>
            </a:pPr>
            <a:r>
              <a:rPr lang="en-US" dirty="0"/>
              <a:t>	</a:t>
            </a:r>
            <a:r>
              <a:rPr lang="en-US" dirty="0" smtClean="0"/>
              <a:t>- rectifiers provided DC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239" y="995178"/>
            <a:ext cx="3806686" cy="57100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3632891"/>
            <a:ext cx="4656282" cy="310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5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6382"/>
            <a:ext cx="7886700" cy="5606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U-boat Transmitters and Receivers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28339" y="718935"/>
            <a:ext cx="892903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Transmitters</a:t>
            </a:r>
            <a:r>
              <a:rPr lang="en-US" dirty="0" smtClean="0"/>
              <a:t>		</a:t>
            </a:r>
            <a:r>
              <a:rPr lang="en-US" u="sng" dirty="0" smtClean="0"/>
              <a:t>Frequency</a:t>
            </a:r>
            <a:r>
              <a:rPr lang="en-US" dirty="0"/>
              <a:t>	</a:t>
            </a:r>
            <a:r>
              <a:rPr lang="en-US" u="sng" dirty="0" smtClean="0"/>
              <a:t>Power</a:t>
            </a:r>
            <a:r>
              <a:rPr lang="en-US" dirty="0" smtClean="0"/>
              <a:t>	</a:t>
            </a:r>
            <a:r>
              <a:rPr lang="en-US" u="sng" dirty="0" smtClean="0"/>
              <a:t>Primary use</a:t>
            </a:r>
            <a:r>
              <a:rPr lang="en-US" dirty="0" smtClean="0"/>
              <a:t>	</a:t>
            </a:r>
            <a:r>
              <a:rPr lang="en-US" u="sng" dirty="0" smtClean="0"/>
              <a:t>Comment</a:t>
            </a:r>
          </a:p>
          <a:p>
            <a:r>
              <a:rPr lang="en-US" dirty="0" smtClean="0"/>
              <a:t>Telefunken S406 S/36	3.75–15 MHz	200 W	Primary HF 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r>
              <a:rPr lang="en-US" dirty="0" smtClean="0"/>
              <a:t>Telefunken T200FK39	</a:t>
            </a:r>
            <a:r>
              <a:rPr lang="en-US" dirty="0"/>
              <a:t>3–24 </a:t>
            </a:r>
            <a:r>
              <a:rPr lang="en-US" dirty="0" smtClean="0"/>
              <a:t>MHz 	200 W		</a:t>
            </a:r>
          </a:p>
          <a:p>
            <a:endParaRPr lang="en-US" sz="1000" dirty="0" smtClean="0"/>
          </a:p>
          <a:p>
            <a:r>
              <a:rPr lang="en-US" dirty="0" smtClean="0"/>
              <a:t>Lorenz Lo40K39		</a:t>
            </a:r>
            <a:r>
              <a:rPr lang="en-US" dirty="0"/>
              <a:t>3–16.7 </a:t>
            </a:r>
            <a:r>
              <a:rPr lang="en-US" dirty="0" smtClean="0"/>
              <a:t>MHz	40 W	Backup HF 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endParaRPr lang="en-US" sz="1000" dirty="0" smtClean="0"/>
          </a:p>
          <a:p>
            <a:r>
              <a:rPr lang="en-US" dirty="0" smtClean="0"/>
              <a:t>Telefunken </a:t>
            </a:r>
            <a:r>
              <a:rPr lang="en-US" dirty="0" err="1" smtClean="0"/>
              <a:t>Spez</a:t>
            </a:r>
            <a:r>
              <a:rPr lang="en-US" dirty="0" smtClean="0"/>
              <a:t> 2113	300–600 kHz	150 W	Beacon MF 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endParaRPr lang="en-US" sz="1000" dirty="0" smtClean="0"/>
          </a:p>
          <a:p>
            <a:r>
              <a:rPr lang="en-US" dirty="0"/>
              <a:t>Lorenz Lo10UK39		37.8–48 </a:t>
            </a:r>
            <a:r>
              <a:rPr lang="en-US" dirty="0" smtClean="0"/>
              <a:t>MHz	10 W	VHF Transceiver	</a:t>
            </a:r>
            <a:r>
              <a:rPr lang="en-US" dirty="0"/>
              <a:t>Workups </a:t>
            </a:r>
            <a:r>
              <a:rPr lang="en-US" dirty="0" smtClean="0"/>
              <a:t>later</a:t>
            </a:r>
            <a:endParaRPr lang="en-US" dirty="0"/>
          </a:p>
          <a:p>
            <a:r>
              <a:rPr lang="en-US" dirty="0" smtClean="0"/>
              <a:t>Lorenz Lo1UK35		</a:t>
            </a:r>
            <a:r>
              <a:rPr lang="en-US" dirty="0"/>
              <a:t>41.55–45.75 </a:t>
            </a:r>
            <a:r>
              <a:rPr lang="en-US" dirty="0" smtClean="0"/>
              <a:t>MHz</a:t>
            </a:r>
            <a:r>
              <a:rPr lang="en-US" dirty="0"/>
              <a:t> </a:t>
            </a:r>
            <a:r>
              <a:rPr lang="en-US" dirty="0" smtClean="0"/>
              <a:t>	10 W	VHF Transceiver   comm. intercept</a:t>
            </a:r>
          </a:p>
          <a:p>
            <a:endParaRPr lang="en-US" sz="1000" dirty="0"/>
          </a:p>
          <a:p>
            <a:r>
              <a:rPr lang="en-US" u="sng" dirty="0" smtClean="0"/>
              <a:t>Receivers	</a:t>
            </a:r>
            <a:r>
              <a:rPr lang="en-US" dirty="0" smtClean="0"/>
              <a:t>		</a:t>
            </a:r>
            <a:r>
              <a:rPr lang="en-US" u="sng" dirty="0" smtClean="0"/>
              <a:t>Frequency</a:t>
            </a:r>
            <a:r>
              <a:rPr lang="en-US" dirty="0" smtClean="0"/>
              <a:t>		</a:t>
            </a:r>
            <a:r>
              <a:rPr lang="en-US" u="sng" dirty="0" smtClean="0"/>
              <a:t>Primary Use</a:t>
            </a:r>
            <a:r>
              <a:rPr lang="en-US" dirty="0" smtClean="0"/>
              <a:t>	</a:t>
            </a:r>
            <a:r>
              <a:rPr lang="en-US" u="sng" dirty="0" smtClean="0"/>
              <a:t>Comment </a:t>
            </a:r>
          </a:p>
          <a:p>
            <a:r>
              <a:rPr lang="en-US" dirty="0" smtClean="0"/>
              <a:t>Telefunken E437 S		</a:t>
            </a:r>
            <a:r>
              <a:rPr lang="en-US" dirty="0"/>
              <a:t>1.5–25 </a:t>
            </a:r>
            <a:r>
              <a:rPr lang="en-US" dirty="0" smtClean="0"/>
              <a:t>MHz	</a:t>
            </a:r>
            <a:r>
              <a:rPr lang="en-US" dirty="0"/>
              <a:t>	</a:t>
            </a:r>
            <a:r>
              <a:rPr lang="en-US" dirty="0" smtClean="0"/>
              <a:t>Primary HF Rec.	“Breadbox”</a:t>
            </a:r>
            <a:endParaRPr lang="en-US" dirty="0"/>
          </a:p>
          <a:p>
            <a:r>
              <a:rPr lang="en-US" dirty="0" smtClean="0"/>
              <a:t>Telefunken T9K39		</a:t>
            </a:r>
            <a:r>
              <a:rPr lang="en-US" dirty="0"/>
              <a:t>1.5–25 </a:t>
            </a:r>
            <a:r>
              <a:rPr lang="en-US" dirty="0" smtClean="0"/>
              <a:t>MHz				“Main”</a:t>
            </a:r>
          </a:p>
          <a:p>
            <a:r>
              <a:rPr lang="en-US" dirty="0" smtClean="0"/>
              <a:t>Telefunken E52		</a:t>
            </a:r>
            <a:r>
              <a:rPr lang="en-US" dirty="0"/>
              <a:t>1.5–25 </a:t>
            </a:r>
            <a:r>
              <a:rPr lang="en-US" dirty="0" smtClean="0"/>
              <a:t>MHz				“K</a:t>
            </a:r>
            <a:r>
              <a:rPr lang="en-US" dirty="0" smtClean="0">
                <a:latin typeface="Calibri" panose="020F0502020204030204" pitchFamily="34" charset="0"/>
              </a:rPr>
              <a:t>öln”</a:t>
            </a:r>
            <a:endParaRPr lang="en-US" dirty="0" smtClean="0"/>
          </a:p>
          <a:p>
            <a:r>
              <a:rPr lang="en-US" dirty="0"/>
              <a:t>Telefunken E436 S		75 kHz–1.5 </a:t>
            </a:r>
            <a:r>
              <a:rPr lang="en-US" dirty="0" smtClean="0"/>
              <a:t>MHz				</a:t>
            </a:r>
            <a:r>
              <a:rPr lang="en-US" dirty="0"/>
              <a:t>Early war Rec. </a:t>
            </a:r>
          </a:p>
          <a:p>
            <a:endParaRPr lang="en-US" sz="1000" dirty="0" smtClean="0"/>
          </a:p>
          <a:p>
            <a:r>
              <a:rPr lang="en-US" dirty="0" smtClean="0"/>
              <a:t>Telefunken E381 S	</a:t>
            </a:r>
            <a:r>
              <a:rPr lang="en-US" dirty="0"/>
              <a:t>	</a:t>
            </a:r>
            <a:r>
              <a:rPr lang="en-US" dirty="0" smtClean="0"/>
              <a:t>15 </a:t>
            </a:r>
            <a:r>
              <a:rPr lang="en-US" dirty="0"/>
              <a:t>kHz–20 </a:t>
            </a:r>
            <a:r>
              <a:rPr lang="en-US" dirty="0" smtClean="0"/>
              <a:t>MHz</a:t>
            </a:r>
            <a:r>
              <a:rPr lang="en-US" dirty="0"/>
              <a:t>		</a:t>
            </a:r>
            <a:r>
              <a:rPr lang="en-US" dirty="0" smtClean="0"/>
              <a:t>Backup HF/VLF Rec. All wave Rec.</a:t>
            </a:r>
            <a:endParaRPr lang="en-US" dirty="0"/>
          </a:p>
          <a:p>
            <a:r>
              <a:rPr lang="en-US" dirty="0"/>
              <a:t>		 </a:t>
            </a:r>
            <a:r>
              <a:rPr lang="en-US" dirty="0" smtClean="0"/>
              <a:t>	</a:t>
            </a:r>
            <a:r>
              <a:rPr lang="en-US" dirty="0"/>
              <a:t>	</a:t>
            </a:r>
            <a:endParaRPr lang="en-US" sz="1200" dirty="0" smtClean="0"/>
          </a:p>
          <a:p>
            <a:r>
              <a:rPr lang="en-US" dirty="0" smtClean="0"/>
              <a:t>Telefunken T3PLL</a:t>
            </a:r>
            <a:r>
              <a:rPr lang="en-US" dirty="0" smtClean="0">
                <a:latin typeface="Calibri" panose="020F0502020204030204" pitchFamily="34" charset="0"/>
              </a:rPr>
              <a:t>ä38-2	15</a:t>
            </a:r>
            <a:r>
              <a:rPr lang="en-US" dirty="0" smtClean="0"/>
              <a:t>–</a:t>
            </a:r>
            <a:r>
              <a:rPr lang="en-US" dirty="0" smtClean="0">
                <a:latin typeface="Calibri" panose="020F0502020204030204" pitchFamily="34" charset="0"/>
              </a:rPr>
              <a:t>33 kHz/70</a:t>
            </a:r>
            <a:r>
              <a:rPr lang="en-US" dirty="0" smtClean="0"/>
              <a:t>–</a:t>
            </a:r>
            <a:r>
              <a:rPr lang="en-US" dirty="0" smtClean="0">
                <a:latin typeface="Calibri" panose="020F0502020204030204" pitchFamily="34" charset="0"/>
              </a:rPr>
              <a:t>1200 kHz	Beacon MF &amp; VLF Rec.	</a:t>
            </a:r>
            <a:endParaRPr lang="en-US" dirty="0" smtClean="0"/>
          </a:p>
          <a:p>
            <a:r>
              <a:rPr lang="en-US" dirty="0" smtClean="0"/>
              <a:t>Telefunken E 405 N		</a:t>
            </a:r>
            <a:r>
              <a:rPr lang="en-US" dirty="0" smtClean="0">
                <a:latin typeface="Calibri" panose="020F0502020204030204" pitchFamily="34" charset="0"/>
              </a:rPr>
              <a:t>15</a:t>
            </a:r>
            <a:r>
              <a:rPr lang="en-US" dirty="0" smtClean="0"/>
              <a:t>–</a:t>
            </a:r>
            <a:r>
              <a:rPr lang="en-US" dirty="0" smtClean="0">
                <a:latin typeface="Calibri" panose="020F0502020204030204" pitchFamily="34" charset="0"/>
              </a:rPr>
              <a:t>33 kHz/65</a:t>
            </a:r>
            <a:r>
              <a:rPr lang="en-US" dirty="0" smtClean="0"/>
              <a:t>–</a:t>
            </a:r>
            <a:r>
              <a:rPr lang="en-US" dirty="0" smtClean="0">
                <a:latin typeface="Calibri" panose="020F0502020204030204" pitchFamily="34" charset="0"/>
              </a:rPr>
              <a:t>1667 </a:t>
            </a:r>
            <a:r>
              <a:rPr lang="en-US" dirty="0">
                <a:latin typeface="Calibri" panose="020F0502020204030204" pitchFamily="34" charset="0"/>
              </a:rPr>
              <a:t>kHz </a:t>
            </a:r>
            <a:r>
              <a:rPr lang="en-US" dirty="0" smtClean="0"/>
              <a:t>	Navy modified EP2		</a:t>
            </a:r>
            <a:endParaRPr lang="en-US" sz="1200" dirty="0" smtClean="0"/>
          </a:p>
          <a:p>
            <a:endParaRPr lang="en-US" sz="1000" dirty="0" smtClean="0"/>
          </a:p>
          <a:p>
            <a:r>
              <a:rPr lang="en-US" dirty="0" smtClean="0"/>
              <a:t>Telefunken ELA 1012	145 </a:t>
            </a:r>
            <a:r>
              <a:rPr lang="en-US" dirty="0"/>
              <a:t>kHz–21.8 </a:t>
            </a:r>
            <a:r>
              <a:rPr lang="en-US" dirty="0" smtClean="0"/>
              <a:t>MHz		Broadcast Rec.</a:t>
            </a:r>
          </a:p>
          <a:p>
            <a:r>
              <a:rPr lang="en-US" dirty="0" err="1" smtClean="0"/>
              <a:t>Radione</a:t>
            </a:r>
            <a:r>
              <a:rPr lang="en-US" dirty="0" smtClean="0"/>
              <a:t> R2		150 </a:t>
            </a:r>
            <a:r>
              <a:rPr lang="en-US" dirty="0"/>
              <a:t>kHz–22.2 </a:t>
            </a:r>
            <a:r>
              <a:rPr lang="en-US" dirty="0" smtClean="0"/>
              <a:t>MHz		Broadcast Rec.	Entertainment</a:t>
            </a:r>
          </a:p>
        </p:txBody>
      </p:sp>
    </p:spTree>
    <p:extLst>
      <p:ext uri="{BB962C8B-B14F-4D97-AF65-F5344CB8AC3E}">
        <p14:creationId xmlns:p14="http://schemas.microsoft.com/office/powerpoint/2010/main" val="36161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6382"/>
            <a:ext cx="7886700" cy="5606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U-505 Transmitters and Receivers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28339" y="860503"/>
            <a:ext cx="88687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Transmitters</a:t>
            </a:r>
            <a:r>
              <a:rPr lang="en-US" dirty="0" smtClean="0"/>
              <a:t>		</a:t>
            </a:r>
            <a:r>
              <a:rPr lang="en-US" u="sng" dirty="0" smtClean="0"/>
              <a:t>Frequency</a:t>
            </a:r>
            <a:r>
              <a:rPr lang="en-US" dirty="0"/>
              <a:t>	</a:t>
            </a:r>
            <a:r>
              <a:rPr lang="en-US" u="sng" dirty="0" smtClean="0"/>
              <a:t>Power</a:t>
            </a:r>
            <a:r>
              <a:rPr lang="en-US" dirty="0" smtClean="0"/>
              <a:t>	</a:t>
            </a:r>
            <a:r>
              <a:rPr lang="en-US" u="sng" dirty="0" smtClean="0"/>
              <a:t>Primary use</a:t>
            </a:r>
            <a:r>
              <a:rPr lang="en-US" dirty="0" smtClean="0"/>
              <a:t>	</a:t>
            </a:r>
            <a:r>
              <a:rPr lang="en-US" u="sng" dirty="0" smtClean="0"/>
              <a:t>Comment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Telefunken S406 S/36</a:t>
            </a:r>
            <a:r>
              <a:rPr lang="en-US" dirty="0" smtClean="0"/>
              <a:t>	3.75–15 MHz	200 W	Primary 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endParaRPr lang="en-US" sz="12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Lorenz Lo40K39</a:t>
            </a:r>
            <a:r>
              <a:rPr lang="en-US" dirty="0" smtClean="0"/>
              <a:t>		</a:t>
            </a:r>
            <a:r>
              <a:rPr lang="en-US" dirty="0"/>
              <a:t>3–16.7 </a:t>
            </a:r>
            <a:r>
              <a:rPr lang="en-US" dirty="0" smtClean="0"/>
              <a:t>MHz	40 W	Backup 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endParaRPr lang="en-US" sz="12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Telefunken </a:t>
            </a:r>
            <a:r>
              <a:rPr lang="en-US" dirty="0" err="1" smtClean="0">
                <a:solidFill>
                  <a:srgbClr val="FF0000"/>
                </a:solidFill>
              </a:rPr>
              <a:t>Spez</a:t>
            </a:r>
            <a:r>
              <a:rPr lang="en-US" dirty="0" smtClean="0">
                <a:solidFill>
                  <a:srgbClr val="FF0000"/>
                </a:solidFill>
              </a:rPr>
              <a:t> 2113</a:t>
            </a:r>
            <a:r>
              <a:rPr lang="en-US" dirty="0" smtClean="0"/>
              <a:t>	300–600 kHz	150 W	Beacon </a:t>
            </a:r>
            <a:r>
              <a:rPr lang="en-US" dirty="0" err="1" smtClean="0"/>
              <a:t>Tx</a:t>
            </a:r>
            <a:r>
              <a:rPr lang="en-US" dirty="0" smtClean="0"/>
              <a:t>.</a:t>
            </a:r>
          </a:p>
          <a:p>
            <a:endParaRPr lang="en-US" sz="1200" dirty="0" smtClean="0"/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Lorenz Lo10UK39</a:t>
            </a:r>
            <a:r>
              <a:rPr lang="en-US" dirty="0"/>
              <a:t>		37.8–48 </a:t>
            </a:r>
            <a:r>
              <a:rPr lang="en-US" dirty="0" smtClean="0"/>
              <a:t>MHz	10 W	VHF Transceiver  Comm. Intercept	</a:t>
            </a:r>
            <a:endParaRPr lang="en-US" dirty="0"/>
          </a:p>
          <a:p>
            <a:endParaRPr lang="en-US" sz="1200" dirty="0"/>
          </a:p>
          <a:p>
            <a:r>
              <a:rPr lang="en-US" u="sng" dirty="0" smtClean="0"/>
              <a:t>Receivers	</a:t>
            </a:r>
            <a:r>
              <a:rPr lang="en-US" dirty="0" smtClean="0"/>
              <a:t>		</a:t>
            </a:r>
            <a:r>
              <a:rPr lang="en-US" u="sng" dirty="0" smtClean="0"/>
              <a:t>Frequency</a:t>
            </a:r>
            <a:r>
              <a:rPr lang="en-US" dirty="0" smtClean="0"/>
              <a:t>		</a:t>
            </a:r>
            <a:r>
              <a:rPr lang="en-US" u="sng" dirty="0" smtClean="0"/>
              <a:t>Primary Use</a:t>
            </a:r>
            <a:r>
              <a:rPr lang="en-US" dirty="0" smtClean="0"/>
              <a:t>	</a:t>
            </a:r>
            <a:r>
              <a:rPr lang="en-US" u="sng" dirty="0" smtClean="0"/>
              <a:t>Comment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Telefunken T9K39</a:t>
            </a:r>
            <a:r>
              <a:rPr lang="en-US" dirty="0" smtClean="0"/>
              <a:t>		1.5–25 MHz		Primary Rec.	“Main”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Telefunken E381 S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dirty="0" smtClean="0"/>
              <a:t>15 </a:t>
            </a:r>
            <a:r>
              <a:rPr lang="en-US" dirty="0"/>
              <a:t>kHz–20 </a:t>
            </a:r>
            <a:r>
              <a:rPr lang="en-US" dirty="0" smtClean="0"/>
              <a:t>MHz</a:t>
            </a:r>
            <a:r>
              <a:rPr lang="en-US" dirty="0"/>
              <a:t>		</a:t>
            </a:r>
            <a:r>
              <a:rPr lang="en-US" dirty="0" smtClean="0"/>
              <a:t>Backup Rec.	All wave Rec.</a:t>
            </a:r>
            <a:endParaRPr lang="en-US" dirty="0"/>
          </a:p>
          <a:p>
            <a:endParaRPr lang="en-US" sz="1200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Telefunken T3PLL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ä38-2</a:t>
            </a:r>
            <a:r>
              <a:rPr lang="en-US" dirty="0" smtClean="0">
                <a:latin typeface="Calibri" panose="020F0502020204030204" pitchFamily="34" charset="0"/>
              </a:rPr>
              <a:t>	 15</a:t>
            </a:r>
            <a:r>
              <a:rPr lang="en-US" dirty="0" smtClean="0"/>
              <a:t>–</a:t>
            </a:r>
            <a:r>
              <a:rPr lang="en-US" dirty="0" smtClean="0">
                <a:latin typeface="Calibri" panose="020F0502020204030204" pitchFamily="34" charset="0"/>
              </a:rPr>
              <a:t>33 kHz/70</a:t>
            </a:r>
            <a:r>
              <a:rPr lang="en-US" dirty="0"/>
              <a:t>–</a:t>
            </a:r>
            <a:r>
              <a:rPr lang="en-US" dirty="0" smtClean="0">
                <a:latin typeface="Calibri" panose="020F0502020204030204" pitchFamily="34" charset="0"/>
              </a:rPr>
              <a:t>1,200 kHz	Beacon &amp; VLF Rec.	</a:t>
            </a:r>
            <a:endParaRPr lang="en-US" dirty="0" smtClean="0"/>
          </a:p>
          <a:p>
            <a:endParaRPr lang="en-US" sz="12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Telefunken ELA 1012</a:t>
            </a:r>
            <a:r>
              <a:rPr lang="en-US" dirty="0" smtClean="0"/>
              <a:t>	145 </a:t>
            </a:r>
            <a:r>
              <a:rPr lang="en-US" dirty="0"/>
              <a:t>kHz–21.8 </a:t>
            </a:r>
            <a:r>
              <a:rPr lang="en-US" dirty="0" smtClean="0"/>
              <a:t>MHz		Broadcast Rec.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Radione</a:t>
            </a:r>
            <a:r>
              <a:rPr lang="en-US" dirty="0" smtClean="0">
                <a:solidFill>
                  <a:srgbClr val="FF0000"/>
                </a:solidFill>
              </a:rPr>
              <a:t> R2</a:t>
            </a:r>
            <a:r>
              <a:rPr lang="en-US" dirty="0" smtClean="0"/>
              <a:t>		150 </a:t>
            </a:r>
            <a:r>
              <a:rPr lang="en-US" dirty="0"/>
              <a:t>kHz–22.2 </a:t>
            </a:r>
            <a:r>
              <a:rPr lang="en-US" dirty="0" smtClean="0"/>
              <a:t>MHz		Broadcast Rec.	Entertainment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9878" y="6323799"/>
            <a:ext cx="4352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= missing today 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Green</a:t>
            </a:r>
            <a:r>
              <a:rPr lang="en-US" dirty="0" smtClean="0"/>
              <a:t> = present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68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89636"/>
            <a:ext cx="7886700" cy="5606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U-505 Radio Room Today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8" y="750279"/>
            <a:ext cx="6831900" cy="4554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883" y="5360077"/>
            <a:ext cx="8691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Missing at right:	ELA 1012 Broadcast receiver, T9K39 primary HF receiver</a:t>
            </a:r>
          </a:p>
          <a:p>
            <a:r>
              <a:rPr lang="en-US" dirty="0" smtClean="0"/>
              <a:t>Missing center:	Public address system amplifier/control panel</a:t>
            </a:r>
          </a:p>
          <a:p>
            <a:r>
              <a:rPr lang="en-US" dirty="0"/>
              <a:t>Missing at left:	Underwater telegraph </a:t>
            </a:r>
            <a:r>
              <a:rPr lang="en-US" dirty="0" smtClean="0"/>
              <a:t>amplifier/control unit, </a:t>
            </a:r>
            <a:r>
              <a:rPr lang="en-US" dirty="0"/>
              <a:t>Standard Controller,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Spez</a:t>
            </a:r>
            <a:r>
              <a:rPr lang="en-US" dirty="0" smtClean="0"/>
              <a:t> 2113 beacon transmitter, </a:t>
            </a:r>
            <a:r>
              <a:rPr lang="en-US" dirty="0"/>
              <a:t>S406 </a:t>
            </a:r>
            <a:r>
              <a:rPr lang="en-US" dirty="0" smtClean="0"/>
              <a:t>S/36 main HF transmitter and 			power supply</a:t>
            </a:r>
          </a:p>
        </p:txBody>
      </p:sp>
    </p:spTree>
    <p:extLst>
      <p:ext uri="{BB962C8B-B14F-4D97-AF65-F5344CB8AC3E}">
        <p14:creationId xmlns:p14="http://schemas.microsoft.com/office/powerpoint/2010/main" val="10814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03007"/>
            <a:ext cx="7886700" cy="5606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U-505 Sound Room Today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59883" y="5773966"/>
            <a:ext cx="8691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Missing at right:	Lo40K39 back up HF transmitter, </a:t>
            </a:r>
          </a:p>
          <a:p>
            <a:r>
              <a:rPr lang="en-US" dirty="0" smtClean="0"/>
              <a:t>Missing center:	E381 S all wave receiver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FuMB</a:t>
            </a:r>
            <a:r>
              <a:rPr lang="en-US" dirty="0" smtClean="0"/>
              <a:t> 7 Naxos, </a:t>
            </a:r>
            <a:r>
              <a:rPr lang="en-US" dirty="0" err="1" smtClean="0"/>
              <a:t>FuMB</a:t>
            </a:r>
            <a:r>
              <a:rPr lang="en-US" dirty="0" smtClean="0"/>
              <a:t> 9 </a:t>
            </a:r>
            <a:r>
              <a:rPr lang="en-US" dirty="0" err="1" smtClean="0"/>
              <a:t>Wanze</a:t>
            </a:r>
            <a:r>
              <a:rPr lang="en-US" dirty="0" smtClean="0"/>
              <a:t>, </a:t>
            </a:r>
            <a:r>
              <a:rPr lang="en-US" dirty="0" err="1" smtClean="0"/>
              <a:t>FuMB</a:t>
            </a:r>
            <a:r>
              <a:rPr lang="en-US" dirty="0" smtClean="0"/>
              <a:t> 10 </a:t>
            </a:r>
            <a:r>
              <a:rPr lang="en-US" dirty="0" err="1" smtClean="0"/>
              <a:t>Borkum</a:t>
            </a:r>
            <a:r>
              <a:rPr lang="en-US" dirty="0" smtClean="0"/>
              <a:t> radar receivers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71" y="792153"/>
            <a:ext cx="5093287" cy="483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2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874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Telefunken S 406 S2/36 Transmitter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2" y="803448"/>
            <a:ext cx="3938500" cy="5907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050" y="931427"/>
            <a:ext cx="432605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Size:  50 cm wide x 77 cm high x 45 cm deep</a:t>
            </a:r>
          </a:p>
          <a:p>
            <a:r>
              <a:rPr lang="en-US" dirty="0" smtClean="0"/>
              <a:t>Power:  200 </a:t>
            </a:r>
            <a:r>
              <a:rPr lang="en-US" dirty="0"/>
              <a:t>W	Weight:  </a:t>
            </a:r>
            <a:r>
              <a:rPr lang="en-US" dirty="0" smtClean="0"/>
              <a:t>90 </a:t>
            </a:r>
            <a:r>
              <a:rPr lang="en-US" dirty="0"/>
              <a:t>kg</a:t>
            </a:r>
          </a:p>
          <a:p>
            <a:r>
              <a:rPr lang="en-US" dirty="0" smtClean="0"/>
              <a:t>Frequency Range: 3.75-15 MHz</a:t>
            </a:r>
            <a:endParaRPr lang="en-US" dirty="0"/>
          </a:p>
          <a:p>
            <a:r>
              <a:rPr lang="en-US" dirty="0" smtClean="0"/>
              <a:t>Valve lineup:	2 REN 904 (exciter)</a:t>
            </a:r>
          </a:p>
          <a:p>
            <a:r>
              <a:rPr lang="en-US" dirty="0"/>
              <a:t>	</a:t>
            </a:r>
            <a:r>
              <a:rPr lang="en-US" dirty="0" smtClean="0"/>
              <a:t>	2 RS 288 (splitting stage)</a:t>
            </a:r>
          </a:p>
          <a:p>
            <a:r>
              <a:rPr lang="en-US" dirty="0"/>
              <a:t>	</a:t>
            </a:r>
            <a:r>
              <a:rPr lang="en-US" dirty="0" smtClean="0"/>
              <a:t>	2 RS 291 (PA)</a:t>
            </a:r>
          </a:p>
          <a:p>
            <a:r>
              <a:rPr lang="en-US" dirty="0"/>
              <a:t>	</a:t>
            </a:r>
            <a:r>
              <a:rPr lang="en-US" dirty="0" smtClean="0"/>
              <a:t>	1 RGN 1064</a:t>
            </a:r>
          </a:p>
          <a:p>
            <a:r>
              <a:rPr lang="en-US" dirty="0" smtClean="0"/>
              <a:t>Power:  220 V AC</a:t>
            </a:r>
          </a:p>
          <a:p>
            <a:r>
              <a:rPr lang="en-US" dirty="0" smtClean="0"/>
              <a:t>Year: 1936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3689891"/>
            <a:ext cx="1963238" cy="3067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58897" y="4281018"/>
            <a:ext cx="23271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Power </a:t>
            </a:r>
            <a:r>
              <a:rPr lang="en-US" dirty="0"/>
              <a:t>supply </a:t>
            </a:r>
            <a:r>
              <a:rPr lang="en-US" dirty="0" smtClean="0"/>
              <a:t>unit contained a motor generator provided </a:t>
            </a:r>
            <a:r>
              <a:rPr lang="en-US" dirty="0"/>
              <a:t>400 V </a:t>
            </a:r>
            <a:r>
              <a:rPr lang="en-US" dirty="0" smtClean="0"/>
              <a:t>&amp; </a:t>
            </a:r>
            <a:r>
              <a:rPr lang="en-US" dirty="0"/>
              <a:t>1500 V </a:t>
            </a:r>
            <a:r>
              <a:rPr lang="en-US" dirty="0" smtClean="0"/>
              <a:t>DC to  both the HF and MF transmitter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5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7976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Lorenz Lo40K39 Transmitter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22494" y="1167538"/>
            <a:ext cx="480131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Size: 55 cm wide x 60 cm high x 30 cm deep	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Weight: </a:t>
            </a:r>
            <a:r>
              <a:rPr lang="en-US" dirty="0" err="1"/>
              <a:t>Tx</a:t>
            </a:r>
            <a:r>
              <a:rPr lang="en-US" dirty="0"/>
              <a:t>. 35.4 </a:t>
            </a:r>
            <a:r>
              <a:rPr lang="en-US" dirty="0" smtClean="0"/>
              <a:t>kg</a:t>
            </a:r>
          </a:p>
          <a:p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dirty="0"/>
              <a:t>+ Pw. 38.5 kg = 73.9 kg</a:t>
            </a:r>
          </a:p>
          <a:p>
            <a:endParaRPr lang="en-US" dirty="0"/>
          </a:p>
          <a:p>
            <a:r>
              <a:rPr lang="en-US" dirty="0" smtClean="0"/>
              <a:t>Power:  40 W</a:t>
            </a:r>
          </a:p>
          <a:p>
            <a:endParaRPr lang="en-US" dirty="0"/>
          </a:p>
          <a:p>
            <a:r>
              <a:rPr lang="en-US" dirty="0" smtClean="0"/>
              <a:t>Frequency Range: </a:t>
            </a:r>
            <a:r>
              <a:rPr lang="en-US" dirty="0"/>
              <a:t>3-16.7 </a:t>
            </a:r>
            <a:r>
              <a:rPr lang="en-US" dirty="0" smtClean="0"/>
              <a:t>MHz</a:t>
            </a:r>
          </a:p>
          <a:p>
            <a:endParaRPr lang="en-US" dirty="0"/>
          </a:p>
          <a:p>
            <a:r>
              <a:rPr lang="en-US" dirty="0" smtClean="0"/>
              <a:t>Valve lineup:  3 RL12P35	</a:t>
            </a:r>
          </a:p>
          <a:p>
            <a:endParaRPr lang="en-US" dirty="0"/>
          </a:p>
          <a:p>
            <a:r>
              <a:rPr lang="en-US" dirty="0" smtClean="0"/>
              <a:t>Power: 220 V AC</a:t>
            </a:r>
          </a:p>
          <a:p>
            <a:endParaRPr lang="en-US" dirty="0"/>
          </a:p>
          <a:p>
            <a:r>
              <a:rPr lang="en-US" dirty="0" smtClean="0"/>
              <a:t>Year: 1939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183" y="1957043"/>
            <a:ext cx="5756282" cy="466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0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874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Telefunken </a:t>
            </a:r>
            <a:r>
              <a:rPr lang="en-US" sz="4000" dirty="0" err="1" smtClean="0"/>
              <a:t>Spez</a:t>
            </a:r>
            <a:r>
              <a:rPr lang="en-US" sz="4000" dirty="0" smtClean="0"/>
              <a:t> 2113 Beacon Transmitter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22494" y="914400"/>
            <a:ext cx="674639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Size: 28 cm wide x 33 cm high x 28 cm deep	Weight:  about 11 kg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Power:  150 </a:t>
            </a:r>
            <a:r>
              <a:rPr lang="en-US" dirty="0"/>
              <a:t>W	Modulation: A1</a:t>
            </a:r>
          </a:p>
          <a:p>
            <a:endParaRPr lang="en-US" dirty="0"/>
          </a:p>
          <a:p>
            <a:r>
              <a:rPr lang="en-US" dirty="0" smtClean="0"/>
              <a:t>Frequency Range: 300-600 kHz</a:t>
            </a:r>
          </a:p>
          <a:p>
            <a:endParaRPr lang="en-US" dirty="0"/>
          </a:p>
          <a:p>
            <a:r>
              <a:rPr lang="en-US" dirty="0" smtClean="0"/>
              <a:t>Valve lineup:  1 RL12P35, 2 RS291	</a:t>
            </a:r>
          </a:p>
          <a:p>
            <a:endParaRPr lang="en-US" dirty="0"/>
          </a:p>
          <a:p>
            <a:r>
              <a:rPr lang="en-US" dirty="0" smtClean="0"/>
              <a:t>Power:  220 V </a:t>
            </a:r>
            <a:r>
              <a:rPr lang="en-US" dirty="0"/>
              <a:t>AC	Year: 1935</a:t>
            </a:r>
          </a:p>
          <a:p>
            <a:endParaRPr lang="en-US" dirty="0" smtClean="0"/>
          </a:p>
          <a:p>
            <a:r>
              <a:rPr lang="en-US" dirty="0" smtClean="0"/>
              <a:t>Beacon signals were hand keyed CW Morse</a:t>
            </a:r>
          </a:p>
          <a:p>
            <a:r>
              <a:rPr lang="en-US" dirty="0" smtClean="0"/>
              <a:t>typically VVVV + coded position of the boat</a:t>
            </a:r>
          </a:p>
          <a:p>
            <a:r>
              <a:rPr lang="en-US" dirty="0" smtClean="0"/>
              <a:t>relative to the convoy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Unit to the right of the </a:t>
            </a:r>
            <a:r>
              <a:rPr lang="en-US" dirty="0" err="1" smtClean="0"/>
              <a:t>Spez</a:t>
            </a:r>
            <a:r>
              <a:rPr lang="en-US" dirty="0" smtClean="0"/>
              <a:t> 2113 is a </a:t>
            </a:r>
          </a:p>
          <a:p>
            <a:r>
              <a:rPr lang="en-US" dirty="0" smtClean="0"/>
              <a:t>Standard control unit which worked</a:t>
            </a:r>
          </a:p>
          <a:p>
            <a:r>
              <a:rPr lang="en-US" dirty="0" smtClean="0"/>
              <a:t>between the receivers and transmitters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Keyed HF and MF transmitters remotely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Generated side tone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Cut out receivers when transmitting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053" y="2494624"/>
            <a:ext cx="4460336" cy="416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80139"/>
            <a:ext cx="7886700" cy="5951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HF/MF Antennas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2" y="746061"/>
            <a:ext cx="5123709" cy="3529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2792" y="4327358"/>
            <a:ext cx="886120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12.5 mm galvanized steel wire – 14 meters forward, 16 meters aft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Used to transmit and receive HF radio messages and transmit MF bearing signals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Generally forward antenna transmitted, after antennas received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If possible the boat was pointed 90° to the receiving station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Emergency antennas</a:t>
            </a:r>
          </a:p>
          <a:p>
            <a:pPr marL="742950" lvl="1" indent="-285750">
              <a:spcAft>
                <a:spcPts val="600"/>
              </a:spcAft>
              <a:buFontTx/>
              <a:buChar char="-"/>
            </a:pPr>
            <a:r>
              <a:rPr lang="en-US" dirty="0" smtClean="0"/>
              <a:t>Bare copper wire strung over the raised periscope </a:t>
            </a:r>
            <a:r>
              <a:rPr lang="en-US" dirty="0"/>
              <a:t>or Aphrodite radar decoy </a:t>
            </a:r>
            <a:r>
              <a:rPr lang="en-US" dirty="0" smtClean="0"/>
              <a:t>balloon</a:t>
            </a:r>
            <a:endParaRPr lang="en-US" dirty="0"/>
          </a:p>
          <a:p>
            <a:pPr marL="742950" lvl="1" indent="-285750">
              <a:spcAft>
                <a:spcPts val="600"/>
              </a:spcAft>
              <a:buFontTx/>
              <a:buChar char="-"/>
            </a:pPr>
            <a:r>
              <a:rPr lang="en-US" dirty="0" err="1" smtClean="0"/>
              <a:t>Runddipol</a:t>
            </a:r>
            <a:r>
              <a:rPr lang="en-US" dirty="0" smtClean="0"/>
              <a:t> </a:t>
            </a:r>
            <a:r>
              <a:rPr lang="en-US" dirty="0" err="1" smtClean="0"/>
              <a:t>Fu.M.B</a:t>
            </a:r>
            <a:r>
              <a:rPr lang="en-US" dirty="0" smtClean="0"/>
              <a:t>. antenna atop the snorkel / DF sensing element antenna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222" y="737540"/>
            <a:ext cx="3169544" cy="353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874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00050" y="985738"/>
            <a:ext cx="84486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77 cm wide x 36 cm high x 30 cm deep	Weight:  45 kg</a:t>
            </a:r>
          </a:p>
          <a:p>
            <a:endParaRPr lang="en-US" dirty="0"/>
          </a:p>
          <a:p>
            <a:r>
              <a:rPr lang="en-US" dirty="0" smtClean="0"/>
              <a:t>Reception principle:  TRF with reaction (regenerative); 1 AF stage</a:t>
            </a:r>
          </a:p>
          <a:p>
            <a:endParaRPr lang="en-US" dirty="0"/>
          </a:p>
          <a:p>
            <a:r>
              <a:rPr lang="en-US" dirty="0" smtClean="0"/>
              <a:t>Frequency Range: </a:t>
            </a:r>
            <a:r>
              <a:rPr lang="en-US" dirty="0"/>
              <a:t>1.5-25 </a:t>
            </a:r>
            <a:r>
              <a:rPr lang="en-US" dirty="0" smtClean="0"/>
              <a:t>MHz	Modulation: A1 and A2 (CW and tone CW)</a:t>
            </a:r>
          </a:p>
          <a:p>
            <a:endParaRPr lang="en-US" dirty="0" smtClean="0"/>
          </a:p>
          <a:p>
            <a:r>
              <a:rPr lang="en-US" dirty="0" smtClean="0"/>
              <a:t>Wave Bands:  6 AM circuits, short </a:t>
            </a:r>
            <a:r>
              <a:rPr lang="en-US" dirty="0"/>
              <a:t>wave		Power:  </a:t>
            </a:r>
            <a:r>
              <a:rPr lang="en-US" dirty="0" smtClean="0"/>
              <a:t>220 </a:t>
            </a:r>
            <a:r>
              <a:rPr lang="en-US" dirty="0"/>
              <a:t>V </a:t>
            </a:r>
            <a:r>
              <a:rPr lang="en-US" dirty="0" smtClean="0"/>
              <a:t>AC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Tubes:  5 </a:t>
            </a:r>
            <a:r>
              <a:rPr lang="en-US" dirty="0"/>
              <a:t>RENS1284	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Year: 1934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Telefunken </a:t>
            </a:r>
            <a:r>
              <a:rPr lang="en-US" sz="4000" dirty="0" smtClean="0"/>
              <a:t>E437 S </a:t>
            </a:r>
            <a:r>
              <a:rPr lang="en-US" sz="4000" dirty="0"/>
              <a:t>Receiver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65" y="3583709"/>
            <a:ext cx="7066170" cy="309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2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874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00050" y="985738"/>
            <a:ext cx="84486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55 cm wide x 33 cm high x 29.5 cm deep	Weight:  45 kg</a:t>
            </a:r>
          </a:p>
          <a:p>
            <a:endParaRPr lang="en-US" dirty="0"/>
          </a:p>
          <a:p>
            <a:r>
              <a:rPr lang="en-US" dirty="0" smtClean="0"/>
              <a:t>Reception principle:  </a:t>
            </a:r>
            <a:r>
              <a:rPr lang="en-US" dirty="0" err="1" smtClean="0"/>
              <a:t>Superhet</a:t>
            </a:r>
            <a:r>
              <a:rPr lang="en-US" dirty="0" smtClean="0"/>
              <a:t> with RF-stage; ZF/IF 1875 kHz</a:t>
            </a:r>
          </a:p>
          <a:p>
            <a:endParaRPr lang="en-US" dirty="0"/>
          </a:p>
          <a:p>
            <a:r>
              <a:rPr lang="en-US" dirty="0" smtClean="0"/>
              <a:t>Frequency Range: </a:t>
            </a:r>
            <a:r>
              <a:rPr lang="en-US" dirty="0"/>
              <a:t>1.5-25 </a:t>
            </a:r>
            <a:r>
              <a:rPr lang="en-US" dirty="0" smtClean="0"/>
              <a:t>MHz	Modulation: A1, A2 A3</a:t>
            </a:r>
          </a:p>
          <a:p>
            <a:endParaRPr lang="en-US" dirty="0" smtClean="0"/>
          </a:p>
          <a:p>
            <a:r>
              <a:rPr lang="en-US" dirty="0" smtClean="0"/>
              <a:t>Tuned circuits: 9 AM circuits, Wave Bands short wave (SW Only)</a:t>
            </a:r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Tubes:	3x RV12P2001</a:t>
            </a:r>
          </a:p>
          <a:p>
            <a:r>
              <a:rPr lang="en-US" dirty="0" smtClean="0"/>
              <a:t>	7x RV12P2000</a:t>
            </a:r>
          </a:p>
          <a:p>
            <a:r>
              <a:rPr lang="en-US" dirty="0"/>
              <a:t>	</a:t>
            </a:r>
            <a:r>
              <a:rPr lang="en-US" dirty="0" smtClean="0"/>
              <a:t>1x SV100/25Z</a:t>
            </a:r>
          </a:p>
          <a:p>
            <a:r>
              <a:rPr lang="en-US" dirty="0"/>
              <a:t>	</a:t>
            </a:r>
            <a:r>
              <a:rPr lang="en-US" dirty="0" smtClean="0"/>
              <a:t>134-42 Glow Lamp</a:t>
            </a:r>
            <a:r>
              <a:rPr lang="en-US" dirty="0"/>
              <a:t>	</a:t>
            </a:r>
          </a:p>
          <a:p>
            <a:endParaRPr lang="en-US" dirty="0" smtClean="0"/>
          </a:p>
          <a:p>
            <a:r>
              <a:rPr lang="en-US" dirty="0" smtClean="0"/>
              <a:t>Power</a:t>
            </a:r>
            <a:r>
              <a:rPr lang="en-US" dirty="0"/>
              <a:t>:  220 V AC</a:t>
            </a:r>
          </a:p>
          <a:p>
            <a:endParaRPr lang="en-US" dirty="0" smtClean="0"/>
          </a:p>
          <a:p>
            <a:r>
              <a:rPr lang="en-US" dirty="0" smtClean="0"/>
              <a:t>Year: 1939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Telefunken </a:t>
            </a:r>
            <a:r>
              <a:rPr lang="en-US" sz="4000" dirty="0" smtClean="0"/>
              <a:t>T9K39 Main </a:t>
            </a:r>
            <a:r>
              <a:rPr lang="en-US" sz="4000" dirty="0"/>
              <a:t>Receiver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200" y="3098532"/>
            <a:ext cx="5457525" cy="36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874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00050" y="985738"/>
            <a:ext cx="84486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44.5 cm wide x 24.5 cm high x 35 cm deep	Weight:  41 kg</a:t>
            </a:r>
          </a:p>
          <a:p>
            <a:endParaRPr lang="en-US" dirty="0"/>
          </a:p>
          <a:p>
            <a:r>
              <a:rPr lang="en-US" dirty="0" smtClean="0"/>
              <a:t>Reception principle:  </a:t>
            </a:r>
            <a:r>
              <a:rPr lang="en-US" dirty="0" err="1" smtClean="0"/>
              <a:t>Superhet</a:t>
            </a:r>
            <a:r>
              <a:rPr lang="en-US" dirty="0" smtClean="0"/>
              <a:t> with RF-stage; ZF/IF 1000 kHz 2 AF Stages</a:t>
            </a:r>
          </a:p>
          <a:p>
            <a:endParaRPr lang="en-US" dirty="0"/>
          </a:p>
          <a:p>
            <a:r>
              <a:rPr lang="en-US" dirty="0" smtClean="0"/>
              <a:t>Frequency Range: </a:t>
            </a:r>
            <a:r>
              <a:rPr lang="en-US" dirty="0"/>
              <a:t>1.5-25 </a:t>
            </a:r>
            <a:r>
              <a:rPr lang="en-US" dirty="0" smtClean="0"/>
              <a:t>MHz	Modulation: AM/CW with BFO</a:t>
            </a:r>
          </a:p>
          <a:p>
            <a:endParaRPr lang="en-US" dirty="0" smtClean="0"/>
          </a:p>
          <a:p>
            <a:r>
              <a:rPr lang="en-US" dirty="0" smtClean="0"/>
              <a:t>Wave Bands Broadcast plus 2 short wave bands</a:t>
            </a:r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Tubes:  12:  RV12P2000</a:t>
            </a:r>
          </a:p>
          <a:p>
            <a:r>
              <a:rPr lang="en-US" dirty="0" smtClean="0"/>
              <a:t>	    RG12D60	</a:t>
            </a:r>
            <a:r>
              <a:rPr lang="en-US" dirty="0"/>
              <a:t>	</a:t>
            </a:r>
          </a:p>
          <a:p>
            <a:endParaRPr lang="en-US" dirty="0" smtClean="0"/>
          </a:p>
          <a:p>
            <a:r>
              <a:rPr lang="en-US" dirty="0" smtClean="0"/>
              <a:t>Power</a:t>
            </a:r>
            <a:r>
              <a:rPr lang="en-US" dirty="0"/>
              <a:t>:  220 V AC</a:t>
            </a:r>
          </a:p>
          <a:p>
            <a:endParaRPr lang="en-US" dirty="0" smtClean="0"/>
          </a:p>
          <a:p>
            <a:r>
              <a:rPr lang="en-US" dirty="0" smtClean="0"/>
              <a:t>Year: 1941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Telefunken E52 “</a:t>
            </a:r>
            <a:r>
              <a:rPr lang="en-US" sz="4000" dirty="0" smtClean="0"/>
              <a:t>Köln” Receiver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33" y="3060832"/>
            <a:ext cx="5571011" cy="370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3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7976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Telefunken E381S Receiver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22493" y="1167538"/>
            <a:ext cx="43399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57 cm wide x 27 cm high x 35 cm deep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Weight</a:t>
            </a:r>
            <a:r>
              <a:rPr lang="en-US" dirty="0"/>
              <a:t>: </a:t>
            </a:r>
            <a:r>
              <a:rPr lang="en-US" dirty="0" smtClean="0"/>
              <a:t>20 kg</a:t>
            </a:r>
          </a:p>
          <a:p>
            <a:endParaRPr lang="en-US" dirty="0"/>
          </a:p>
          <a:p>
            <a:r>
              <a:rPr lang="en-US" dirty="0" smtClean="0"/>
              <a:t>Reception principle:  TRF with reaction</a:t>
            </a:r>
          </a:p>
          <a:p>
            <a:endParaRPr lang="en-US" dirty="0"/>
          </a:p>
          <a:p>
            <a:r>
              <a:rPr lang="en-US" dirty="0" smtClean="0"/>
              <a:t>Tuned circuits 2 AM circuits</a:t>
            </a:r>
          </a:p>
          <a:p>
            <a:endParaRPr lang="en-US" dirty="0"/>
          </a:p>
          <a:p>
            <a:r>
              <a:rPr lang="en-US" dirty="0" smtClean="0"/>
              <a:t>Frequency Range: 14.6 kHz to 20 MHz</a:t>
            </a:r>
          </a:p>
          <a:p>
            <a:endParaRPr lang="en-US" dirty="0"/>
          </a:p>
          <a:p>
            <a:r>
              <a:rPr lang="en-US" dirty="0" smtClean="0"/>
              <a:t>Valve lineup:  RES094 (RF), 3 x RE084 (detector, audio and output stages)	</a:t>
            </a:r>
          </a:p>
          <a:p>
            <a:endParaRPr lang="en-US" dirty="0"/>
          </a:p>
          <a:p>
            <a:r>
              <a:rPr lang="en-US" dirty="0" smtClean="0"/>
              <a:t>Power: +4V 0.35A, +100V 20 mA</a:t>
            </a:r>
          </a:p>
          <a:p>
            <a:endParaRPr lang="en-US" dirty="0"/>
          </a:p>
          <a:p>
            <a:r>
              <a:rPr lang="en-US" dirty="0" smtClean="0"/>
              <a:t>Year: 1932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20" y="1038225"/>
            <a:ext cx="4130289" cy="2571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20" y="3662255"/>
            <a:ext cx="4124325" cy="30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050" y="909224"/>
            <a:ext cx="84486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58 cm wide x 30 cm high x 33 cm deep</a:t>
            </a:r>
          </a:p>
          <a:p>
            <a:endParaRPr lang="en-US" dirty="0"/>
          </a:p>
          <a:p>
            <a:r>
              <a:rPr lang="en-US" dirty="0" smtClean="0"/>
              <a:t>Reception principle:  </a:t>
            </a:r>
            <a:r>
              <a:rPr lang="en-US" dirty="0" err="1" smtClean="0"/>
              <a:t>Superhet</a:t>
            </a:r>
            <a:r>
              <a:rPr lang="en-US" dirty="0" smtClean="0"/>
              <a:t> with RF-stage, ZF/IF 468 kHz</a:t>
            </a:r>
          </a:p>
          <a:p>
            <a:endParaRPr lang="en-US" dirty="0"/>
          </a:p>
          <a:p>
            <a:r>
              <a:rPr lang="en-US" dirty="0" smtClean="0"/>
              <a:t>Frequency Range: 145 kHz-21.8 </a:t>
            </a:r>
            <a:r>
              <a:rPr lang="en-US" dirty="0"/>
              <a:t>MHz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Wave Bands:  broadcast, long wave and 2 x short wave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Tuned circuits: 7 AM</a:t>
            </a:r>
          </a:p>
          <a:p>
            <a:endParaRPr lang="en-US" dirty="0" smtClean="0"/>
          </a:p>
          <a:p>
            <a:r>
              <a:rPr lang="en-US" dirty="0" smtClean="0"/>
              <a:t>Tubes:  EF 13, ECH 11, EFB11,</a:t>
            </a:r>
          </a:p>
          <a:p>
            <a:r>
              <a:rPr lang="en-US" dirty="0" smtClean="0"/>
              <a:t>	EF11, EM11, EL 12, AZ12</a:t>
            </a:r>
          </a:p>
          <a:p>
            <a:endParaRPr lang="en-US" dirty="0"/>
          </a:p>
          <a:p>
            <a:r>
              <a:rPr lang="en-US" dirty="0" smtClean="0"/>
              <a:t>Power:  220 V</a:t>
            </a:r>
          </a:p>
          <a:p>
            <a:endParaRPr lang="en-US" dirty="0"/>
          </a:p>
          <a:p>
            <a:r>
              <a:rPr lang="en-US" dirty="0" smtClean="0"/>
              <a:t>Tuning:  Magic eye</a:t>
            </a:r>
          </a:p>
          <a:p>
            <a:endParaRPr lang="en-US" dirty="0"/>
          </a:p>
          <a:p>
            <a:r>
              <a:rPr lang="en-US" dirty="0" smtClean="0"/>
              <a:t>Case:  Wooden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10" y="2981483"/>
            <a:ext cx="4855730" cy="372411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Telefunken Ela 1012 Broadcast Receiver</a:t>
            </a:r>
          </a:p>
        </p:txBody>
      </p:sp>
    </p:spTree>
    <p:extLst>
      <p:ext uri="{BB962C8B-B14F-4D97-AF65-F5344CB8AC3E}">
        <p14:creationId xmlns:p14="http://schemas.microsoft.com/office/powerpoint/2010/main" val="328896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050" y="986224"/>
            <a:ext cx="84486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35 cm wide x 23.5 cm high x 17.5 cm deep</a:t>
            </a:r>
          </a:p>
          <a:p>
            <a:endParaRPr lang="en-US" dirty="0"/>
          </a:p>
          <a:p>
            <a:r>
              <a:rPr lang="en-US" dirty="0" smtClean="0"/>
              <a:t>Reception principle:  </a:t>
            </a:r>
            <a:r>
              <a:rPr lang="en-US" dirty="0" err="1" smtClean="0"/>
              <a:t>Superhet</a:t>
            </a:r>
            <a:r>
              <a:rPr lang="en-US" dirty="0" smtClean="0"/>
              <a:t> with RF-stage, ZF/IF 469.5 kHz</a:t>
            </a:r>
          </a:p>
          <a:p>
            <a:endParaRPr lang="en-US" dirty="0"/>
          </a:p>
          <a:p>
            <a:r>
              <a:rPr lang="en-US" dirty="0" smtClean="0"/>
              <a:t>Frequency Range: 145 kHz-21.8 </a:t>
            </a:r>
            <a:r>
              <a:rPr lang="en-US" dirty="0"/>
              <a:t>MHz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Wave Bands:  Broadcast, short wave, medium wave, long wave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Tuned circuits: 7 AM</a:t>
            </a:r>
          </a:p>
          <a:p>
            <a:endParaRPr lang="en-US" dirty="0" smtClean="0"/>
          </a:p>
          <a:p>
            <a:r>
              <a:rPr lang="en-US" dirty="0" smtClean="0"/>
              <a:t>Tubes:  	EF13, ECH11, EF12, EBC11</a:t>
            </a:r>
          </a:p>
          <a:p>
            <a:r>
              <a:rPr lang="en-US" dirty="0"/>
              <a:t>	</a:t>
            </a:r>
            <a:r>
              <a:rPr lang="en-US" dirty="0" smtClean="0"/>
              <a:t>EDD11, EZ11</a:t>
            </a:r>
          </a:p>
          <a:p>
            <a:r>
              <a:rPr lang="en-US" dirty="0" smtClean="0"/>
              <a:t>	</a:t>
            </a:r>
            <a:endParaRPr lang="en-US" dirty="0"/>
          </a:p>
          <a:p>
            <a:r>
              <a:rPr lang="en-US" dirty="0" smtClean="0"/>
              <a:t>Power:  220 V or 12V DC Battery</a:t>
            </a:r>
          </a:p>
          <a:p>
            <a:endParaRPr lang="en-US" dirty="0"/>
          </a:p>
          <a:p>
            <a:r>
              <a:rPr lang="en-US" dirty="0" smtClean="0"/>
              <a:t>Year: 1939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/>
              <a:t>Radione</a:t>
            </a:r>
            <a:r>
              <a:rPr lang="en-US" sz="4000" dirty="0" smtClean="0"/>
              <a:t> R2 Broadcast </a:t>
            </a:r>
            <a:r>
              <a:rPr lang="en-US" sz="4000" dirty="0"/>
              <a:t>Receiver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8" y="2920686"/>
            <a:ext cx="4734827" cy="383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1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050" y="1077904"/>
            <a:ext cx="84486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37.4 cm wide x 22 cm high x 20.8 cm deep	Weight: 13.8 kg</a:t>
            </a:r>
          </a:p>
          <a:p>
            <a:endParaRPr lang="en-US" dirty="0"/>
          </a:p>
          <a:p>
            <a:r>
              <a:rPr lang="en-US" dirty="0" smtClean="0"/>
              <a:t>Modulation:  Transceiver, ZF/IF 6000 kHz, 1 AF stage           A2 and A3 (toned CW and AM)</a:t>
            </a:r>
          </a:p>
          <a:p>
            <a:endParaRPr lang="en-US" dirty="0"/>
          </a:p>
          <a:p>
            <a:r>
              <a:rPr lang="en-US" dirty="0" smtClean="0"/>
              <a:t>Frequency Range: 37.4-45.8 </a:t>
            </a:r>
            <a:r>
              <a:rPr lang="en-US" dirty="0"/>
              <a:t>MHz (VHF) </a:t>
            </a:r>
            <a:r>
              <a:rPr lang="en-US" dirty="0" smtClean="0"/>
              <a:t>18 channels       10W transmitter</a:t>
            </a:r>
          </a:p>
          <a:p>
            <a:endParaRPr lang="en-US" dirty="0" smtClean="0"/>
          </a:p>
          <a:p>
            <a:r>
              <a:rPr lang="en-US" dirty="0" smtClean="0"/>
              <a:t>Wave Bands:  VHF 18 channels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Tubes:  	</a:t>
            </a:r>
            <a:r>
              <a:rPr lang="en-US" dirty="0" err="1" smtClean="0"/>
              <a:t>Tx</a:t>
            </a:r>
            <a:r>
              <a:rPr lang="en-US" dirty="0" smtClean="0"/>
              <a:t>. 2 RL12P35</a:t>
            </a:r>
          </a:p>
          <a:p>
            <a:r>
              <a:rPr lang="en-US" dirty="0"/>
              <a:t>	</a:t>
            </a:r>
            <a:r>
              <a:rPr lang="en-US" dirty="0" smtClean="0"/>
              <a:t>Rx. 9 RV12P2000</a:t>
            </a:r>
          </a:p>
          <a:p>
            <a:r>
              <a:rPr lang="en-US" dirty="0"/>
              <a:t>	</a:t>
            </a:r>
            <a:r>
              <a:rPr lang="en-US" dirty="0" smtClean="0"/>
              <a:t>Cont. 3 RV12P2000 </a:t>
            </a:r>
          </a:p>
          <a:p>
            <a:endParaRPr lang="en-US" dirty="0"/>
          </a:p>
          <a:p>
            <a:r>
              <a:rPr lang="en-US" dirty="0" smtClean="0"/>
              <a:t>Power:  220 V	</a:t>
            </a:r>
          </a:p>
          <a:p>
            <a:endParaRPr lang="en-US" dirty="0"/>
          </a:p>
          <a:p>
            <a:r>
              <a:rPr lang="en-US" dirty="0" smtClean="0"/>
              <a:t>Year: 1939</a:t>
            </a:r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Lorenz </a:t>
            </a:r>
            <a:r>
              <a:rPr lang="en-US" sz="4000" dirty="0" smtClean="0"/>
              <a:t>Lo10UK39 VHF Transceiver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3" y="3082769"/>
            <a:ext cx="5504155" cy="366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8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6225" y="1225122"/>
            <a:ext cx="42311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Size: 15 cm wide x 15 cm high x 18 cm deep</a:t>
            </a:r>
          </a:p>
          <a:p>
            <a:endParaRPr lang="en-US" dirty="0"/>
          </a:p>
          <a:p>
            <a:r>
              <a:rPr lang="en-US" dirty="0" smtClean="0"/>
              <a:t>Weight: 25 kg</a:t>
            </a:r>
          </a:p>
          <a:p>
            <a:endParaRPr lang="en-US" dirty="0"/>
          </a:p>
          <a:p>
            <a:r>
              <a:rPr lang="en-US" dirty="0" smtClean="0"/>
              <a:t>Frequency Range: </a:t>
            </a:r>
            <a:r>
              <a:rPr lang="en-US" dirty="0">
                <a:latin typeface="Calibri" panose="020F0502020204030204" pitchFamily="34" charset="0"/>
              </a:rPr>
              <a:t>15-33 kHz/70-1,200 </a:t>
            </a:r>
            <a:r>
              <a:rPr lang="en-US" dirty="0" smtClean="0">
                <a:latin typeface="Calibri" panose="020F0502020204030204" pitchFamily="34" charset="0"/>
              </a:rPr>
              <a:t>kHz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Tubes:  3 RES094, 3 REO84K</a:t>
            </a:r>
          </a:p>
          <a:p>
            <a:endParaRPr lang="en-US" dirty="0"/>
          </a:p>
          <a:p>
            <a:r>
              <a:rPr lang="en-US" dirty="0" smtClean="0"/>
              <a:t>Power:	240 V AC</a:t>
            </a:r>
          </a:p>
          <a:p>
            <a:endParaRPr lang="en-US" dirty="0"/>
          </a:p>
          <a:p>
            <a:r>
              <a:rPr lang="en-US" dirty="0" smtClean="0"/>
              <a:t>DF antenna was steered by hand wheel from below the counter</a:t>
            </a:r>
          </a:p>
          <a:p>
            <a:endParaRPr lang="en-US" dirty="0"/>
          </a:p>
          <a:p>
            <a:r>
              <a:rPr lang="en-US" dirty="0" smtClean="0"/>
              <a:t>Steering unit incorporated a gyro compass repeater</a:t>
            </a:r>
          </a:p>
          <a:p>
            <a:endParaRPr lang="en-US" dirty="0"/>
          </a:p>
          <a:p>
            <a:r>
              <a:rPr lang="en-US" dirty="0" smtClean="0"/>
              <a:t>Year: 1938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1050" y="239806"/>
            <a:ext cx="7886700" cy="63168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Telefunken </a:t>
            </a:r>
            <a:r>
              <a:rPr lang="en-US" sz="4000" dirty="0" smtClean="0"/>
              <a:t>T3PLLä38</a:t>
            </a:r>
            <a:r>
              <a:rPr lang="en-US" sz="4000" dirty="0" smtClean="0">
                <a:latin typeface="Calibri" panose="020F0502020204030204" pitchFamily="34" charset="0"/>
              </a:rPr>
              <a:t> </a:t>
            </a:r>
            <a:r>
              <a:rPr lang="en-US" sz="4000" dirty="0" smtClean="0"/>
              <a:t>Receiver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1232946"/>
            <a:ext cx="4381501" cy="548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116190"/>
            <a:ext cx="7886700" cy="6735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DF Loop Antenna (HF/MF/VLF)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63" y="824791"/>
            <a:ext cx="3797561" cy="40399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783" y="4955699"/>
            <a:ext cx="89038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800 mm in diameter – raised by compressed 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Turned by mechanical linkage from the radio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Used primarily for MF direction finding (surfaced) and VLF radio message reception (submerged) – secondarily for HF broadcast reception (surfaced)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Pressure-proof shielded loop antenna - null position used for direction finding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Late war boats carried a direction sensing rod antenna mounted on the loop.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13" y="795779"/>
            <a:ext cx="2574758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667" y="1256955"/>
            <a:ext cx="1480548" cy="338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5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3582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U-boat Radio Circuits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22248" y="643806"/>
            <a:ext cx="79070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Area circuits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Communications for a specific geographic area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Frequencies optimized for day and night reception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CW Morse at 20-25 words per minute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3 or more frequencies keyed simultaneously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Messages numbered sequentially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Transmitted on HF and repeated on HF and VLF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Program time - </a:t>
            </a:r>
            <a:r>
              <a:rPr lang="en-US" dirty="0" err="1" smtClean="0"/>
              <a:t>Tagesappell</a:t>
            </a:r>
            <a:r>
              <a:rPr lang="en-US" dirty="0" smtClean="0"/>
              <a:t> &amp; </a:t>
            </a:r>
            <a:r>
              <a:rPr lang="en-US" dirty="0" err="1" smtClean="0"/>
              <a:t>Vortagesappell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8043" y="3102735"/>
            <a:ext cx="75778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Circuit name</a:t>
            </a:r>
            <a:r>
              <a:rPr lang="en-US" dirty="0" smtClean="0"/>
              <a:t>	</a:t>
            </a:r>
            <a:r>
              <a:rPr lang="en-US" u="sng" dirty="0" smtClean="0"/>
              <a:t>Area</a:t>
            </a:r>
            <a:r>
              <a:rPr lang="en-US" dirty="0" smtClean="0"/>
              <a:t>				</a:t>
            </a:r>
            <a:r>
              <a:rPr lang="en-US" u="sng" dirty="0" smtClean="0"/>
              <a:t>Serial Nos.</a:t>
            </a:r>
          </a:p>
          <a:p>
            <a:r>
              <a:rPr lang="en-US" dirty="0" smtClean="0"/>
              <a:t>Coastal		North Sea, Channel and Biscay area	1-100  </a:t>
            </a:r>
          </a:p>
          <a:p>
            <a:r>
              <a:rPr lang="en-US" dirty="0" smtClean="0"/>
              <a:t>Ireland 		Greenland-Ireland area		101-200</a:t>
            </a:r>
          </a:p>
          <a:p>
            <a:r>
              <a:rPr lang="en-US" dirty="0" smtClean="0"/>
              <a:t>America I		Eastern North Atlantic		201-300</a:t>
            </a:r>
          </a:p>
          <a:p>
            <a:r>
              <a:rPr lang="en-US" dirty="0" smtClean="0"/>
              <a:t>America II	Western North Atlantic		301-400</a:t>
            </a:r>
          </a:p>
          <a:p>
            <a:r>
              <a:rPr lang="en-US" dirty="0" smtClean="0"/>
              <a:t>America III	Central Atlantic &amp; Caribbean		401-500</a:t>
            </a:r>
          </a:p>
          <a:p>
            <a:r>
              <a:rPr lang="en-US" dirty="0" smtClean="0"/>
              <a:t>Africa I</a:t>
            </a:r>
            <a:r>
              <a:rPr lang="en-US" dirty="0"/>
              <a:t>	 </a:t>
            </a:r>
            <a:r>
              <a:rPr lang="en-US" dirty="0" smtClean="0"/>
              <a:t>	South Atlantic			501-600	</a:t>
            </a:r>
          </a:p>
          <a:p>
            <a:r>
              <a:rPr lang="en-US" dirty="0" smtClean="0"/>
              <a:t>Africa II		Indian Ocean			601-700</a:t>
            </a:r>
          </a:p>
          <a:p>
            <a:endParaRPr lang="en-US" dirty="0" smtClean="0"/>
          </a:p>
          <a:p>
            <a:r>
              <a:rPr lang="en-US" dirty="0" err="1" smtClean="0"/>
              <a:t>Nordmeer</a:t>
            </a:r>
            <a:r>
              <a:rPr lang="en-US" dirty="0" smtClean="0"/>
              <a:t> I &amp; II	Northern Norway and Arctic		601-700 &amp; 701-800</a:t>
            </a:r>
          </a:p>
          <a:p>
            <a:r>
              <a:rPr lang="en-US" dirty="0" smtClean="0"/>
              <a:t>Mediterranean	Western </a:t>
            </a:r>
            <a:r>
              <a:rPr lang="en-US" dirty="0"/>
              <a:t>Mediterranean</a:t>
            </a:r>
          </a:p>
          <a:p>
            <a:r>
              <a:rPr lang="en-US" dirty="0" smtClean="0"/>
              <a:t>Aegean		Eastern Mediterranean</a:t>
            </a:r>
          </a:p>
          <a:p>
            <a:r>
              <a:rPr lang="en-US" dirty="0" smtClean="0"/>
              <a:t>Penang		Indian Ocean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357" y="877455"/>
            <a:ext cx="3427678" cy="220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0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9908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Africa I &amp; II Circuit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020932" y="1440830"/>
            <a:ext cx="721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00-01  01-02  02-03  03-04  05-06  06-07  07-08  08-09  09-10  10-11  11-12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65320" y="2423606"/>
            <a:ext cx="7167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12-13  13-14  14-15  15-16  16-17  17-18  18-19  20-21  21-22  22-23  </a:t>
            </a:r>
            <a:r>
              <a:rPr lang="en-US" dirty="0" smtClean="0"/>
              <a:t>23-24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00832" y="1154101"/>
            <a:ext cx="3071674" cy="133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316026" y="1154101"/>
            <a:ext cx="3682755" cy="13316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00832" y="2281563"/>
            <a:ext cx="1233996" cy="13757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60594" y="2281562"/>
            <a:ext cx="2368857" cy="13716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972974" y="2281562"/>
            <a:ext cx="3025807" cy="1371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00831" y="870018"/>
            <a:ext cx="5575177" cy="1322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814352" y="870018"/>
            <a:ext cx="1184429" cy="1224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100831" y="2032988"/>
            <a:ext cx="5051394" cy="1371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329779" y="2032989"/>
            <a:ext cx="1669002" cy="1371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00832" y="3364635"/>
            <a:ext cx="435005" cy="1371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00832" y="3669647"/>
            <a:ext cx="435005" cy="13716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785059" y="3362925"/>
            <a:ext cx="435005" cy="1371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85058" y="3669647"/>
            <a:ext cx="435005" cy="1371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611294" y="3253477"/>
            <a:ext cx="236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</a:t>
            </a:r>
            <a:r>
              <a:rPr lang="en-US" dirty="0" smtClean="0"/>
              <a:t>   38.24 m - 7845 </a:t>
            </a:r>
            <a:r>
              <a:rPr lang="en-US" dirty="0"/>
              <a:t>kHz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00831" y="3974659"/>
            <a:ext cx="435005" cy="13716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611294" y="3552680"/>
            <a:ext cx="255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cg   21.79 m - 13,767 </a:t>
            </a:r>
            <a:r>
              <a:rPr lang="en-US" dirty="0"/>
              <a:t>kHz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21652" y="3840882"/>
            <a:ext cx="252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iq</a:t>
            </a:r>
            <a:r>
              <a:rPr lang="en-US" dirty="0" smtClean="0"/>
              <a:t>   15.45 m - 19,420 </a:t>
            </a:r>
            <a:r>
              <a:rPr lang="en-US" dirty="0"/>
              <a:t>kHz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64459" y="3248081"/>
            <a:ext cx="256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cb</a:t>
            </a:r>
            <a:r>
              <a:rPr lang="en-US" dirty="0" smtClean="0"/>
              <a:t>   27.73 m - 18,818 </a:t>
            </a:r>
            <a:r>
              <a:rPr lang="en-US" dirty="0"/>
              <a:t>kHz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82208" y="3558289"/>
            <a:ext cx="256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   19.16 m - 15,655 </a:t>
            </a:r>
            <a:r>
              <a:rPr lang="en-US" dirty="0"/>
              <a:t>kHz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100831" y="4279671"/>
            <a:ext cx="435005" cy="1371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618505" y="4153370"/>
            <a:ext cx="255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cg   21.79 m - 13,767 </a:t>
            </a:r>
            <a:r>
              <a:rPr lang="en-US" dirty="0"/>
              <a:t>kHz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17075" y="2831972"/>
            <a:ext cx="913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Africa I</a:t>
            </a:r>
            <a:endParaRPr lang="en-US" sz="2000" u="sng" dirty="0"/>
          </a:p>
        </p:txBody>
      </p:sp>
      <p:sp>
        <p:nvSpPr>
          <p:cNvPr id="37" name="TextBox 36"/>
          <p:cNvSpPr txBox="1"/>
          <p:nvPr/>
        </p:nvSpPr>
        <p:spPr>
          <a:xfrm>
            <a:off x="5982673" y="2828980"/>
            <a:ext cx="977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Africa II</a:t>
            </a:r>
            <a:endParaRPr lang="en-US" sz="2000" u="sng" dirty="0"/>
          </a:p>
        </p:txBody>
      </p:sp>
      <p:sp>
        <p:nvSpPr>
          <p:cNvPr id="38" name="TextBox 37"/>
          <p:cNvSpPr txBox="1"/>
          <p:nvPr/>
        </p:nvSpPr>
        <p:spPr>
          <a:xfrm>
            <a:off x="1065548" y="4614055"/>
            <a:ext cx="4617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 Station Villecresnes, France (near Paris)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74197" y="4980366"/>
            <a:ext cx="3800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VLF:  Bordeaux:  19,150 m – 16.66 </a:t>
            </a:r>
            <a:r>
              <a:rPr lang="en-US" dirty="0"/>
              <a:t>kHz</a:t>
            </a:r>
          </a:p>
          <a:p>
            <a:r>
              <a:rPr lang="en-US" dirty="0" smtClean="0"/>
              <a:t>Backup Paris I:  19,710 m – </a:t>
            </a:r>
            <a:r>
              <a:rPr lang="en-US" dirty="0"/>
              <a:t>15.22 kHz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09709" y="5601811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Serial Nos. 401 - 500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18607" y="4310005"/>
            <a:ext cx="30081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Program Times</a:t>
            </a:r>
          </a:p>
          <a:p>
            <a:r>
              <a:rPr lang="en-US" dirty="0" smtClean="0"/>
              <a:t>0500 – </a:t>
            </a:r>
            <a:r>
              <a:rPr lang="en-US" dirty="0"/>
              <a:t>0600 </a:t>
            </a:r>
            <a:r>
              <a:rPr lang="en-US" dirty="0" smtClean="0"/>
              <a:t>  </a:t>
            </a:r>
            <a:r>
              <a:rPr lang="en-US" dirty="0" err="1" smtClean="0"/>
              <a:t>Tagesappell</a:t>
            </a:r>
            <a:r>
              <a:rPr lang="en-US" dirty="0" smtClean="0"/>
              <a:t> </a:t>
            </a:r>
            <a:r>
              <a:rPr lang="en-US" dirty="0"/>
              <a:t>0900 </a:t>
            </a:r>
            <a:r>
              <a:rPr lang="en-US" dirty="0" smtClean="0"/>
              <a:t>– 1000              “</a:t>
            </a:r>
          </a:p>
          <a:p>
            <a:r>
              <a:rPr lang="en-US" dirty="0" smtClean="0"/>
              <a:t>1130 </a:t>
            </a:r>
            <a:r>
              <a:rPr lang="en-US" dirty="0"/>
              <a:t>–</a:t>
            </a:r>
            <a:r>
              <a:rPr lang="en-US" dirty="0" smtClean="0"/>
              <a:t> 1200              “</a:t>
            </a:r>
          </a:p>
          <a:p>
            <a:r>
              <a:rPr lang="en-US" dirty="0" smtClean="0"/>
              <a:t>1700 – 1800              “</a:t>
            </a:r>
          </a:p>
          <a:p>
            <a:r>
              <a:rPr lang="en-US" dirty="0" smtClean="0"/>
              <a:t>2300 </a:t>
            </a:r>
            <a:r>
              <a:rPr lang="en-US" dirty="0"/>
              <a:t>–</a:t>
            </a:r>
            <a:r>
              <a:rPr lang="en-US" dirty="0" smtClean="0"/>
              <a:t> 0100    </a:t>
            </a:r>
            <a:r>
              <a:rPr lang="en-US" dirty="0" err="1"/>
              <a:t>Vortagesappell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09710" y="6143341"/>
            <a:ext cx="7226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Established for Group </a:t>
            </a:r>
            <a:r>
              <a:rPr lang="en-US" dirty="0" err="1" smtClean="0"/>
              <a:t>Eisb</a:t>
            </a:r>
            <a:r>
              <a:rPr lang="en-US" dirty="0" err="1" smtClean="0">
                <a:latin typeface="Calibri" panose="020F0502020204030204" pitchFamily="34" charset="0"/>
              </a:rPr>
              <a:t>ä</a:t>
            </a:r>
            <a:r>
              <a:rPr lang="en-US" dirty="0" err="1" smtClean="0"/>
              <a:t>r</a:t>
            </a:r>
            <a:r>
              <a:rPr lang="en-US" dirty="0" smtClean="0"/>
              <a:t> (</a:t>
            </a:r>
            <a:r>
              <a:rPr lang="pl-PL" dirty="0" smtClean="0"/>
              <a:t>U </a:t>
            </a:r>
            <a:r>
              <a:rPr lang="pl-PL" dirty="0"/>
              <a:t>68, U 156, U 172, U </a:t>
            </a:r>
            <a:r>
              <a:rPr lang="pl-PL" dirty="0" smtClean="0"/>
              <a:t>504</a:t>
            </a:r>
            <a:r>
              <a:rPr lang="en-US" dirty="0" smtClean="0"/>
              <a:t> and </a:t>
            </a:r>
            <a:r>
              <a:rPr lang="en-US" dirty="0" err="1" smtClean="0"/>
              <a:t>refueler</a:t>
            </a:r>
            <a:r>
              <a:rPr lang="en-US" dirty="0" smtClean="0"/>
              <a:t> U-459)</a:t>
            </a:r>
            <a:r>
              <a:rPr lang="pl-PL" dirty="0" smtClean="0"/>
              <a:t> </a:t>
            </a:r>
            <a:r>
              <a:rPr lang="en-US" dirty="0" smtClean="0"/>
              <a:t>for an attack on </a:t>
            </a:r>
            <a:r>
              <a:rPr lang="en-US" dirty="0" err="1" smtClean="0"/>
              <a:t>Capetown</a:t>
            </a:r>
            <a:r>
              <a:rPr lang="en-US" dirty="0" smtClean="0"/>
              <a:t>, South Africa in September/October 1942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4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9712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U-boat Radio Circuits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89135" y="1047930"/>
            <a:ext cx="7486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Convoy Circuits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Used to provide communications for a specific U-boat Group</a:t>
            </a:r>
            <a:endParaRPr lang="en-US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967754" y="1905481"/>
            <a:ext cx="34195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Diana – Channel and Biscay area</a:t>
            </a:r>
          </a:p>
          <a:p>
            <a:r>
              <a:rPr lang="en-US" dirty="0" smtClean="0"/>
              <a:t>Hubertus – Eastern North Atlantic</a:t>
            </a:r>
          </a:p>
          <a:p>
            <a:r>
              <a:rPr lang="en-US" dirty="0" smtClean="0"/>
              <a:t>Wotan – Eastern North Atlantic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292" y="4724863"/>
            <a:ext cx="853836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Other Circuits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Used by surface ships and U-boats as an alternative to the assigned circuit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4 frequencies keyed simultaneously</a:t>
            </a:r>
            <a:endParaRPr lang="en-US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829276" y="5905623"/>
            <a:ext cx="7430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Bruno 3/</a:t>
            </a:r>
            <a:r>
              <a:rPr lang="en-US" dirty="0" err="1" smtClean="0"/>
              <a:t>Norddeich</a:t>
            </a:r>
            <a:r>
              <a:rPr lang="en-US" dirty="0" smtClean="0"/>
              <a:t> – Worldwide coverage</a:t>
            </a:r>
          </a:p>
          <a:p>
            <a:r>
              <a:rPr lang="en-US" dirty="0" smtClean="0"/>
              <a:t>Anton/</a:t>
            </a:r>
            <a:r>
              <a:rPr lang="en-US" dirty="0" err="1" smtClean="0"/>
              <a:t>Kootwijk</a:t>
            </a:r>
            <a:r>
              <a:rPr lang="en-US" dirty="0" smtClean="0"/>
              <a:t> – Eastern North Atlantic and Northern Norway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28" y="2086082"/>
            <a:ext cx="4110179" cy="274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7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3532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Enigma Machine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671" y="965784"/>
            <a:ext cx="3453166" cy="4605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733" y="899431"/>
            <a:ext cx="54434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German Navy bought Enigma in 1926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Keyboard with only 26 letters – no numbers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 of 5 rotors were changed daily along with their ring settings and start positions (4 of 8 rotors after 1942) + 1 of two reflectors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Each </a:t>
            </a:r>
            <a:r>
              <a:rPr lang="en-US" dirty="0"/>
              <a:t>press of a key advanced the rotors 1 step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Plug board used 10 cables switching 20 of 26 letters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Pressing </a:t>
            </a:r>
            <a:r>
              <a:rPr lang="en-US" dirty="0"/>
              <a:t>a key sent a current through the </a:t>
            </a:r>
            <a:r>
              <a:rPr lang="en-US" dirty="0" smtClean="0"/>
              <a:t>plug board </a:t>
            </a:r>
            <a:r>
              <a:rPr lang="en-US" dirty="0"/>
              <a:t>– the rotors – the reflector – the rotors – </a:t>
            </a:r>
            <a:r>
              <a:rPr lang="en-US" dirty="0" smtClean="0"/>
              <a:t>plug board </a:t>
            </a:r>
            <a:r>
              <a:rPr lang="en-US" dirty="0"/>
              <a:t>and then lit a </a:t>
            </a:r>
            <a:r>
              <a:rPr lang="en-US" dirty="0" smtClean="0"/>
              <a:t>bulb</a:t>
            </a:r>
            <a:endParaRPr lang="en-US" dirty="0"/>
          </a:p>
        </p:txBody>
      </p:sp>
      <p:pic>
        <p:nvPicPr>
          <p:cNvPr id="1028" name="Picture 4" descr="Image © D Rijmenants 2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48" y="3784091"/>
            <a:ext cx="3420437" cy="296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90765" y="5639462"/>
            <a:ext cx="509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practice 10</a:t>
            </a:r>
            <a:r>
              <a:rPr lang="en-US" baseline="30000" dirty="0" smtClean="0"/>
              <a:t>23 </a:t>
            </a:r>
            <a:r>
              <a:rPr lang="en-US" dirty="0" smtClean="0"/>
              <a:t>possible key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Naval Enigma remained unbroken until 1941 when the Short Signal weather code book was captured from U-110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74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762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Preparing a Message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68676" y="1091944"/>
            <a:ext cx="55219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Consult the code books - set the ring setting in each rotor, install them in the in the specified order and set up the plug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Choose two trigrams  - for example YPX and TMK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Set the rotor start position to YPX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Type TMK and get the “encrypted message key” FZQ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Change rotors to the second trigram TMK and encode the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Create the message header:</a:t>
            </a:r>
          </a:p>
          <a:p>
            <a:r>
              <a:rPr lang="en-US" dirty="0" smtClean="0"/>
              <a:t>1830	1	1	  52	    YPX	    FZQ</a:t>
            </a:r>
          </a:p>
          <a:p>
            <a:r>
              <a:rPr lang="en-US" dirty="0" smtClean="0"/>
              <a:t> time    # parts      part #     # characters   start pos.    key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decode the shore station set up his Enigma machine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Used the first trigram YPX as start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Typed the second trigram FZQ and got the message key TMK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Set his machine to start position TMK and decoded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04" y="1361240"/>
            <a:ext cx="3390653" cy="49656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4816" y="719091"/>
            <a:ext cx="2513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!!!  Greatly Simplified  !!!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7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590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Sending a Radio Message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38537" y="4181557"/>
            <a:ext cx="86468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U-boat then transmitted:</a:t>
            </a:r>
          </a:p>
          <a:p>
            <a:endParaRPr lang="en-US" dirty="0"/>
          </a:p>
          <a:p>
            <a:r>
              <a:rPr lang="en-US" dirty="0" smtClean="0"/>
              <a:t>1830     1     1     52     YPX   FZQ	Header with message key</a:t>
            </a:r>
            <a:endParaRPr lang="en-US" dirty="0"/>
          </a:p>
          <a:p>
            <a:r>
              <a:rPr lang="en-US" dirty="0" smtClean="0"/>
              <a:t>BEHD JENT LAIE NKFT JGHQ ALIC BEIF</a:t>
            </a:r>
          </a:p>
          <a:p>
            <a:r>
              <a:rPr lang="en-US" dirty="0" smtClean="0"/>
              <a:t>HALF ORNH KANX KRNE EKAN IJEK	Encoded text	</a:t>
            </a:r>
          </a:p>
          <a:p>
            <a:r>
              <a:rPr lang="en-US" dirty="0" smtClean="0"/>
              <a:t>SK				End of message</a:t>
            </a:r>
          </a:p>
          <a:p>
            <a:endParaRPr lang="en-US" dirty="0"/>
          </a:p>
          <a:p>
            <a:r>
              <a:rPr lang="en-US" dirty="0" smtClean="0"/>
              <a:t>If received clearly the shore operator repeated it during the next time reserved for shore to sea transmission </a:t>
            </a:r>
            <a:r>
              <a:rPr lang="en-US" u="sng" dirty="0" smtClean="0"/>
              <a:t>adding the Serial No.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873" y="807892"/>
            <a:ext cx="54239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U-boat listened to the various frequencies of the assigned circuit and picked the best signal</a:t>
            </a:r>
          </a:p>
          <a:p>
            <a:endParaRPr lang="en-US" dirty="0"/>
          </a:p>
          <a:p>
            <a:r>
              <a:rPr lang="en-US" dirty="0"/>
              <a:t>If the message was important enough the U-boat could interrupt the Shore Station Program time or wait until the normal times for U-boat transmission.</a:t>
            </a:r>
          </a:p>
          <a:p>
            <a:endParaRPr lang="en-US" dirty="0"/>
          </a:p>
          <a:p>
            <a:r>
              <a:rPr lang="en-US" dirty="0"/>
              <a:t>U-boat sent CQ   (Short Signals used </a:t>
            </a:r>
            <a:r>
              <a:rPr lang="en-US" dirty="0" smtClean="0"/>
              <a:t>AA or BB </a:t>
            </a:r>
            <a:r>
              <a:rPr lang="en-US" dirty="0"/>
              <a:t>for operational and WW for </a:t>
            </a:r>
            <a:r>
              <a:rPr lang="en-US" dirty="0" smtClean="0"/>
              <a:t>weather signals)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Shore </a:t>
            </a:r>
            <a:r>
              <a:rPr lang="en-US" dirty="0"/>
              <a:t>operator replied K for OK </a:t>
            </a:r>
            <a:r>
              <a:rPr lang="en-US" dirty="0" smtClean="0"/>
              <a:t>proceed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568" y="779974"/>
            <a:ext cx="3211817" cy="391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7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4298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More Information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836" y="1686756"/>
            <a:ext cx="2084755" cy="4518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070" y="6408766"/>
            <a:ext cx="4146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smtClean="0"/>
              <a:t>www.enigmaworldcodegroup.com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6397" y="6408766"/>
            <a:ext cx="285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</a:t>
            </a:r>
            <a:r>
              <a:rPr lang="en-US"/>
              <a:t>://</a:t>
            </a:r>
            <a:r>
              <a:rPr lang="en-US" smtClean="0"/>
              <a:t>www.uboatradio.com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49052" y="964982"/>
            <a:ext cx="3346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Close up high definition photos of U-boat Radios and more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6" y="1681668"/>
            <a:ext cx="2106281" cy="45653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043" y="958889"/>
            <a:ext cx="3346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Download an Enigma simulator and send coded messages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35661" y="2725445"/>
            <a:ext cx="2192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Both these websites are operated by fellow Ham Bruce Culp - N7CLH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14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4298"/>
            <a:ext cx="7886700" cy="6735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The End</a:t>
            </a:r>
            <a:endParaRPr lang="en-US" sz="4000" dirty="0"/>
          </a:p>
        </p:txBody>
      </p:sp>
      <p:pic>
        <p:nvPicPr>
          <p:cNvPr id="1026" name="Picture 2" descr="http://uboatarchive.net/U-604A/U-604Binn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88" y="807859"/>
            <a:ext cx="7122623" cy="526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9372" y="6276386"/>
            <a:ext cx="799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U-604 returns from patrol 5 November 1942 after operations against convoy SL 125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5805</TotalTime>
  <Words>1515</Words>
  <Application>Microsoft Office PowerPoint</Application>
  <PresentationFormat>On-screen Show (4:3)</PresentationFormat>
  <Paragraphs>474</Paragraphs>
  <Slides>38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U-boat Radio Room</vt:lpstr>
      <vt:lpstr>Oberfunkmaat Georg Seitz</vt:lpstr>
      <vt:lpstr>Training</vt:lpstr>
      <vt:lpstr>PowerPoint Presentation</vt:lpstr>
      <vt:lpstr>Watchstanding</vt:lpstr>
      <vt:lpstr>PowerPoint Presentation</vt:lpstr>
      <vt:lpstr>PowerPoint Presentation</vt:lpstr>
      <vt:lpstr>Location of the Radio Room</vt:lpstr>
      <vt:lpstr>Layout of the Radio Room</vt:lpstr>
      <vt:lpstr>Layout of the Radio Room</vt:lpstr>
      <vt:lpstr>Layout of the Sound Room</vt:lpstr>
      <vt:lpstr>Layout of the Sound Room</vt:lpstr>
      <vt:lpstr>Power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U-boat Radio Circuits</vt:lpstr>
      <vt:lpstr>Africa I &amp; II Circuit</vt:lpstr>
      <vt:lpstr>U-boat Radio Circuits</vt:lpstr>
      <vt:lpstr>Enigma Machine</vt:lpstr>
      <vt:lpstr>Preparing a Message</vt:lpstr>
      <vt:lpstr>Sending a Radio Message</vt:lpstr>
      <vt:lpstr>More Information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U-boat Radio Room</dc:title>
  <dc:creator>Jerry</dc:creator>
  <cp:lastModifiedBy>Jerry Mason</cp:lastModifiedBy>
  <cp:revision>407</cp:revision>
  <dcterms:created xsi:type="dcterms:W3CDTF">2016-02-20T16:09:07Z</dcterms:created>
  <dcterms:modified xsi:type="dcterms:W3CDTF">2018-09-17T21:59:54Z</dcterms:modified>
</cp:coreProperties>
</file>